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0138" autoAdjust="0"/>
  </p:normalViewPr>
  <p:slideViewPr>
    <p:cSldViewPr snapToGrid="0">
      <p:cViewPr>
        <p:scale>
          <a:sx n="25" d="100"/>
          <a:sy n="25" d="100"/>
        </p:scale>
        <p:origin x="1032" y="-1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8BB28E-0C4D-4CAB-998E-01B519557B7E}" type="datetimeFigureOut">
              <a:rPr lang="en-GB" smtClean="0"/>
              <a:t>16/10/2020</a:t>
            </a:fld>
            <a:endParaRPr lang="en-GB"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888CE0-F5A9-40BA-8B5F-3F772D6A880C}" type="slidenum">
              <a:rPr lang="en-GB" smtClean="0"/>
              <a:t>‹#›</a:t>
            </a:fld>
            <a:endParaRPr lang="en-GB" dirty="0"/>
          </a:p>
        </p:txBody>
      </p:sp>
    </p:spTree>
    <p:extLst>
      <p:ext uri="{BB962C8B-B14F-4D97-AF65-F5344CB8AC3E}">
        <p14:creationId xmlns:p14="http://schemas.microsoft.com/office/powerpoint/2010/main" val="2259617842"/>
      </p:ext>
    </p:extLst>
  </p:cSld>
  <p:clrMap bg1="lt1" tx1="dk1" bg2="lt2" tx2="dk2" accent1="accent1" accent2="accent2" accent3="accent3" accent4="accent4" accent5="accent5" accent6="accent6" hlink="hlink" folHlink="folHlink"/>
  <p:notesStyle>
    <a:lvl1pPr marL="0" algn="l" defTabSz="3507730" rtl="0" eaLnBrk="1" latinLnBrk="0" hangingPunct="1">
      <a:defRPr sz="4603" kern="1200">
        <a:solidFill>
          <a:schemeClr val="tx1"/>
        </a:solidFill>
        <a:latin typeface="+mn-lt"/>
        <a:ea typeface="+mn-ea"/>
        <a:cs typeface="+mn-cs"/>
      </a:defRPr>
    </a:lvl1pPr>
    <a:lvl2pPr marL="1753865" algn="l" defTabSz="3507730" rtl="0" eaLnBrk="1" latinLnBrk="0" hangingPunct="1">
      <a:defRPr sz="4603" kern="1200">
        <a:solidFill>
          <a:schemeClr val="tx1"/>
        </a:solidFill>
        <a:latin typeface="+mn-lt"/>
        <a:ea typeface="+mn-ea"/>
        <a:cs typeface="+mn-cs"/>
      </a:defRPr>
    </a:lvl2pPr>
    <a:lvl3pPr marL="3507730" algn="l" defTabSz="3507730" rtl="0" eaLnBrk="1" latinLnBrk="0" hangingPunct="1">
      <a:defRPr sz="4603" kern="1200">
        <a:solidFill>
          <a:schemeClr val="tx1"/>
        </a:solidFill>
        <a:latin typeface="+mn-lt"/>
        <a:ea typeface="+mn-ea"/>
        <a:cs typeface="+mn-cs"/>
      </a:defRPr>
    </a:lvl3pPr>
    <a:lvl4pPr marL="5261595" algn="l" defTabSz="3507730" rtl="0" eaLnBrk="1" latinLnBrk="0" hangingPunct="1">
      <a:defRPr sz="4603" kern="1200">
        <a:solidFill>
          <a:schemeClr val="tx1"/>
        </a:solidFill>
        <a:latin typeface="+mn-lt"/>
        <a:ea typeface="+mn-ea"/>
        <a:cs typeface="+mn-cs"/>
      </a:defRPr>
    </a:lvl4pPr>
    <a:lvl5pPr marL="7015460" algn="l" defTabSz="3507730" rtl="0" eaLnBrk="1" latinLnBrk="0" hangingPunct="1">
      <a:defRPr sz="4603" kern="1200">
        <a:solidFill>
          <a:schemeClr val="tx1"/>
        </a:solidFill>
        <a:latin typeface="+mn-lt"/>
        <a:ea typeface="+mn-ea"/>
        <a:cs typeface="+mn-cs"/>
      </a:defRPr>
    </a:lvl5pPr>
    <a:lvl6pPr marL="8769325" algn="l" defTabSz="3507730" rtl="0" eaLnBrk="1" latinLnBrk="0" hangingPunct="1">
      <a:defRPr sz="4603" kern="1200">
        <a:solidFill>
          <a:schemeClr val="tx1"/>
        </a:solidFill>
        <a:latin typeface="+mn-lt"/>
        <a:ea typeface="+mn-ea"/>
        <a:cs typeface="+mn-cs"/>
      </a:defRPr>
    </a:lvl6pPr>
    <a:lvl7pPr marL="10523190" algn="l" defTabSz="3507730" rtl="0" eaLnBrk="1" latinLnBrk="0" hangingPunct="1">
      <a:defRPr sz="4603" kern="1200">
        <a:solidFill>
          <a:schemeClr val="tx1"/>
        </a:solidFill>
        <a:latin typeface="+mn-lt"/>
        <a:ea typeface="+mn-ea"/>
        <a:cs typeface="+mn-cs"/>
      </a:defRPr>
    </a:lvl7pPr>
    <a:lvl8pPr marL="12277054" algn="l" defTabSz="3507730" rtl="0" eaLnBrk="1" latinLnBrk="0" hangingPunct="1">
      <a:defRPr sz="4603" kern="1200">
        <a:solidFill>
          <a:schemeClr val="tx1"/>
        </a:solidFill>
        <a:latin typeface="+mn-lt"/>
        <a:ea typeface="+mn-ea"/>
        <a:cs typeface="+mn-cs"/>
      </a:defRPr>
    </a:lvl8pPr>
    <a:lvl9pPr marL="14030919" algn="l" defTabSz="3507730" rtl="0" eaLnBrk="1" latinLnBrk="0" hangingPunct="1">
      <a:defRPr sz="460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270B5E-9F8F-4173-936B-230AF9F5EB86}" type="datetimeFigureOut">
              <a:rPr lang="en-GB" smtClean="0"/>
              <a:t>16/10/2020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BEBA9D4-48D3-4855-99C2-5604F8BCC70E}" type="slidenum">
              <a:rPr lang="en-GB" smtClean="0"/>
              <a:t>‹#›</a:t>
            </a:fld>
            <a:endParaRPr lang="en-GB" dirty="0"/>
          </a:p>
        </p:txBody>
      </p:sp>
    </p:spTree>
    <p:extLst>
      <p:ext uri="{BB962C8B-B14F-4D97-AF65-F5344CB8AC3E}">
        <p14:creationId xmlns:p14="http://schemas.microsoft.com/office/powerpoint/2010/main" val="3700498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270B5E-9F8F-4173-936B-230AF9F5EB86}" type="datetimeFigureOut">
              <a:rPr lang="en-GB" smtClean="0"/>
              <a:t>16/10/2020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BEBA9D4-48D3-4855-99C2-5604F8BCC70E}" type="slidenum">
              <a:rPr lang="en-GB" smtClean="0"/>
              <a:t>‹#›</a:t>
            </a:fld>
            <a:endParaRPr lang="en-GB" dirty="0"/>
          </a:p>
        </p:txBody>
      </p:sp>
    </p:spTree>
    <p:extLst>
      <p:ext uri="{BB962C8B-B14F-4D97-AF65-F5344CB8AC3E}">
        <p14:creationId xmlns:p14="http://schemas.microsoft.com/office/powerpoint/2010/main" val="1588080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270B5E-9F8F-4173-936B-230AF9F5EB86}" type="datetimeFigureOut">
              <a:rPr lang="en-GB" smtClean="0"/>
              <a:t>16/10/2020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BEBA9D4-48D3-4855-99C2-5604F8BCC70E}" type="slidenum">
              <a:rPr lang="en-GB" smtClean="0"/>
              <a:t>‹#›</a:t>
            </a:fld>
            <a:endParaRPr lang="en-GB" dirty="0"/>
          </a:p>
        </p:txBody>
      </p:sp>
    </p:spTree>
    <p:extLst>
      <p:ext uri="{BB962C8B-B14F-4D97-AF65-F5344CB8AC3E}">
        <p14:creationId xmlns:p14="http://schemas.microsoft.com/office/powerpoint/2010/main" val="433876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270B5E-9F8F-4173-936B-230AF9F5EB86}" type="datetimeFigureOut">
              <a:rPr lang="en-GB" smtClean="0"/>
              <a:t>16/10/2020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BEBA9D4-48D3-4855-99C2-5604F8BCC70E}" type="slidenum">
              <a:rPr lang="en-GB" smtClean="0"/>
              <a:t>‹#›</a:t>
            </a:fld>
            <a:endParaRPr lang="en-GB" dirty="0"/>
          </a:p>
        </p:txBody>
      </p:sp>
    </p:spTree>
    <p:extLst>
      <p:ext uri="{BB962C8B-B14F-4D97-AF65-F5344CB8AC3E}">
        <p14:creationId xmlns:p14="http://schemas.microsoft.com/office/powerpoint/2010/main" val="961017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270B5E-9F8F-4173-936B-230AF9F5EB86}" type="datetimeFigureOut">
              <a:rPr lang="en-GB" smtClean="0"/>
              <a:t>16/10/2020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BEBA9D4-48D3-4855-99C2-5604F8BCC70E}" type="slidenum">
              <a:rPr lang="en-GB" smtClean="0"/>
              <a:t>‹#›</a:t>
            </a:fld>
            <a:endParaRPr lang="en-GB" dirty="0"/>
          </a:p>
        </p:txBody>
      </p:sp>
    </p:spTree>
    <p:extLst>
      <p:ext uri="{BB962C8B-B14F-4D97-AF65-F5344CB8AC3E}">
        <p14:creationId xmlns:p14="http://schemas.microsoft.com/office/powerpoint/2010/main" val="2068682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270B5E-9F8F-4173-936B-230AF9F5EB86}" type="datetimeFigureOut">
              <a:rPr lang="en-GB" smtClean="0"/>
              <a:t>16/10/2020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BEBA9D4-48D3-4855-99C2-5604F8BCC70E}" type="slidenum">
              <a:rPr lang="en-GB" smtClean="0"/>
              <a:t>‹#›</a:t>
            </a:fld>
            <a:endParaRPr lang="en-GB" dirty="0"/>
          </a:p>
        </p:txBody>
      </p:sp>
    </p:spTree>
    <p:extLst>
      <p:ext uri="{BB962C8B-B14F-4D97-AF65-F5344CB8AC3E}">
        <p14:creationId xmlns:p14="http://schemas.microsoft.com/office/powerpoint/2010/main" val="1346877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270B5E-9F8F-4173-936B-230AF9F5EB86}" type="datetimeFigureOut">
              <a:rPr lang="en-GB" smtClean="0"/>
              <a:t>16/10/2020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BEBA9D4-48D3-4855-99C2-5604F8BCC70E}" type="slidenum">
              <a:rPr lang="en-GB" smtClean="0"/>
              <a:t>‹#›</a:t>
            </a:fld>
            <a:endParaRPr lang="en-GB" dirty="0"/>
          </a:p>
        </p:txBody>
      </p:sp>
    </p:spTree>
    <p:extLst>
      <p:ext uri="{BB962C8B-B14F-4D97-AF65-F5344CB8AC3E}">
        <p14:creationId xmlns:p14="http://schemas.microsoft.com/office/powerpoint/2010/main" val="3158916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270B5E-9F8F-4173-936B-230AF9F5EB86}" type="datetimeFigureOut">
              <a:rPr lang="en-GB" smtClean="0"/>
              <a:t>16/10/2020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BEBA9D4-48D3-4855-99C2-5604F8BCC70E}" type="slidenum">
              <a:rPr lang="en-GB" smtClean="0"/>
              <a:t>‹#›</a:t>
            </a:fld>
            <a:endParaRPr lang="en-GB" dirty="0"/>
          </a:p>
        </p:txBody>
      </p:sp>
    </p:spTree>
    <p:extLst>
      <p:ext uri="{BB962C8B-B14F-4D97-AF65-F5344CB8AC3E}">
        <p14:creationId xmlns:p14="http://schemas.microsoft.com/office/powerpoint/2010/main" val="2802284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270B5E-9F8F-4173-936B-230AF9F5EB86}" type="datetimeFigureOut">
              <a:rPr lang="en-GB" smtClean="0"/>
              <a:t>16/10/2020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BEBA9D4-48D3-4855-99C2-5604F8BCC70E}" type="slidenum">
              <a:rPr lang="en-GB" smtClean="0"/>
              <a:t>‹#›</a:t>
            </a:fld>
            <a:endParaRPr lang="en-GB" dirty="0"/>
          </a:p>
        </p:txBody>
      </p:sp>
    </p:spTree>
    <p:extLst>
      <p:ext uri="{BB962C8B-B14F-4D97-AF65-F5344CB8AC3E}">
        <p14:creationId xmlns:p14="http://schemas.microsoft.com/office/powerpoint/2010/main" val="4255808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C5270B5E-9F8F-4173-936B-230AF9F5EB86}" type="datetimeFigureOut">
              <a:rPr lang="en-GB" smtClean="0"/>
              <a:t>16/10/2020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BEBA9D4-48D3-4855-99C2-5604F8BCC70E}" type="slidenum">
              <a:rPr lang="en-GB" smtClean="0"/>
              <a:t>‹#›</a:t>
            </a:fld>
            <a:endParaRPr lang="en-GB" dirty="0"/>
          </a:p>
        </p:txBody>
      </p:sp>
    </p:spTree>
    <p:extLst>
      <p:ext uri="{BB962C8B-B14F-4D97-AF65-F5344CB8AC3E}">
        <p14:creationId xmlns:p14="http://schemas.microsoft.com/office/powerpoint/2010/main" val="4243158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dirty="0"/>
              <a:t>Click icon to add picture</a:t>
            </a:r>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C5270B5E-9F8F-4173-936B-230AF9F5EB86}" type="datetimeFigureOut">
              <a:rPr lang="en-GB" smtClean="0"/>
              <a:t>16/10/2020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BEBA9D4-48D3-4855-99C2-5604F8BCC70E}" type="slidenum">
              <a:rPr lang="en-GB" smtClean="0"/>
              <a:t>‹#›</a:t>
            </a:fld>
            <a:endParaRPr lang="en-GB" dirty="0"/>
          </a:p>
        </p:txBody>
      </p:sp>
    </p:spTree>
    <p:extLst>
      <p:ext uri="{BB962C8B-B14F-4D97-AF65-F5344CB8AC3E}">
        <p14:creationId xmlns:p14="http://schemas.microsoft.com/office/powerpoint/2010/main" val="2622817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C5270B5E-9F8F-4173-936B-230AF9F5EB86}" type="datetimeFigureOut">
              <a:rPr lang="en-GB" smtClean="0"/>
              <a:t>16/10/2020</a:t>
            </a:fld>
            <a:endParaRPr lang="en-GB" dirty="0"/>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1BEBA9D4-48D3-4855-99C2-5604F8BCC70E}" type="slidenum">
              <a:rPr lang="en-GB" smtClean="0"/>
              <a:t>‹#›</a:t>
            </a:fld>
            <a:endParaRPr lang="en-GB" dirty="0"/>
          </a:p>
        </p:txBody>
      </p:sp>
    </p:spTree>
    <p:extLst>
      <p:ext uri="{BB962C8B-B14F-4D97-AF65-F5344CB8AC3E}">
        <p14:creationId xmlns:p14="http://schemas.microsoft.com/office/powerpoint/2010/main" val="29785797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svg"/><Relationship Id="rId13" Type="http://schemas.openxmlformats.org/officeDocument/2006/relationships/image" Target="../media/image10.png"/><Relationship Id="rId18" Type="http://schemas.openxmlformats.org/officeDocument/2006/relationships/image" Target="../media/image15.svg"/><Relationship Id="rId3" Type="http://schemas.openxmlformats.org/officeDocument/2006/relationships/image" Target="../media/image1.png"/><Relationship Id="rId21" Type="http://schemas.openxmlformats.org/officeDocument/2006/relationships/image" Target="../media/image18.png"/><Relationship Id="rId7" Type="http://schemas.openxmlformats.org/officeDocument/2006/relationships/image" Target="../media/image4.png"/><Relationship Id="rId12" Type="http://schemas.openxmlformats.org/officeDocument/2006/relationships/image" Target="../media/image9.svg"/><Relationship Id="rId17" Type="http://schemas.openxmlformats.org/officeDocument/2006/relationships/image" Target="../media/image14.png"/><Relationship Id="rId25" Type="http://schemas.openxmlformats.org/officeDocument/2006/relationships/image" Target="../media/image22.png"/><Relationship Id="rId2" Type="http://schemas.openxmlformats.org/officeDocument/2006/relationships/hyperlink" Target="mailto:sconaghan03@qub.ac.uk" TargetMode="External"/><Relationship Id="rId16" Type="http://schemas.openxmlformats.org/officeDocument/2006/relationships/image" Target="../media/image13.svg"/><Relationship Id="rId20" Type="http://schemas.openxmlformats.org/officeDocument/2006/relationships/image" Target="../media/image17.svg"/><Relationship Id="rId1" Type="http://schemas.openxmlformats.org/officeDocument/2006/relationships/slideLayout" Target="../slideLayouts/slideLayout1.xml"/><Relationship Id="rId6" Type="http://schemas.openxmlformats.org/officeDocument/2006/relationships/image" Target="../media/image3.svg"/><Relationship Id="rId11" Type="http://schemas.openxmlformats.org/officeDocument/2006/relationships/image" Target="../media/image8.png"/><Relationship Id="rId24" Type="http://schemas.openxmlformats.org/officeDocument/2006/relationships/image" Target="../media/image21.png"/><Relationship Id="rId5" Type="http://schemas.openxmlformats.org/officeDocument/2006/relationships/image" Target="../media/image2.png"/><Relationship Id="rId15" Type="http://schemas.openxmlformats.org/officeDocument/2006/relationships/image" Target="../media/image12.png"/><Relationship Id="rId23" Type="http://schemas.openxmlformats.org/officeDocument/2006/relationships/image" Target="../media/image20.png"/><Relationship Id="rId10" Type="http://schemas.openxmlformats.org/officeDocument/2006/relationships/image" Target="../media/image7.svg"/><Relationship Id="rId19" Type="http://schemas.openxmlformats.org/officeDocument/2006/relationships/image" Target="../media/image16.png"/><Relationship Id="rId4" Type="http://schemas.microsoft.com/office/2007/relationships/hdphoto" Target="../media/hdphoto1.wdp"/><Relationship Id="rId9" Type="http://schemas.openxmlformats.org/officeDocument/2006/relationships/image" Target="../media/image6.png"/><Relationship Id="rId14" Type="http://schemas.openxmlformats.org/officeDocument/2006/relationships/image" Target="../media/image11.svg"/><Relationship Id="rId22" Type="http://schemas.openxmlformats.org/officeDocument/2006/relationships/image" Target="../media/image19.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E45C45D-F04A-4CDF-BBA2-9294B95FAEA2}"/>
              </a:ext>
            </a:extLst>
          </p:cNvPr>
          <p:cNvSpPr txBox="1"/>
          <p:nvPr/>
        </p:nvSpPr>
        <p:spPr>
          <a:xfrm>
            <a:off x="1579418" y="1828800"/>
            <a:ext cx="17657095" cy="8615124"/>
          </a:xfrm>
          <a:prstGeom prst="roundRect">
            <a:avLst/>
          </a:prstGeom>
          <a:solidFill>
            <a:schemeClr val="bg1">
              <a:lumMod val="95000"/>
            </a:schemeClr>
          </a:solidFill>
          <a:ln>
            <a:solidFill>
              <a:schemeClr val="tx1">
                <a:lumMod val="95000"/>
                <a:lumOff val="5000"/>
              </a:schemeClr>
            </a:solidFill>
          </a:ln>
        </p:spPr>
        <p:txBody>
          <a:bodyPr wrap="square" rtlCol="0">
            <a:spAutoFit/>
          </a:bodyPr>
          <a:lstStyle/>
          <a:p>
            <a:endParaRPr lang="en-GB" sz="7200" dirty="0">
              <a:latin typeface="+mj-lt"/>
            </a:endParaRPr>
          </a:p>
          <a:p>
            <a:pPr algn="ctr"/>
            <a:r>
              <a:rPr lang="en-GB" sz="7200" b="1" dirty="0">
                <a:latin typeface="+mj-lt"/>
                <a:cs typeface="Aharoni" panose="020B0604020202020204" pitchFamily="2" charset="-79"/>
              </a:rPr>
              <a:t>Species vs Sequestration: </a:t>
            </a:r>
          </a:p>
          <a:p>
            <a:pPr algn="ctr"/>
            <a:r>
              <a:rPr lang="en-GB" sz="7200" b="1" dirty="0">
                <a:latin typeface="+mj-lt"/>
                <a:cs typeface="Aharoni" panose="020B0604020202020204" pitchFamily="2" charset="-79"/>
              </a:rPr>
              <a:t> A Study based on the Effect of </a:t>
            </a:r>
          </a:p>
          <a:p>
            <a:pPr algn="ctr"/>
            <a:r>
              <a:rPr lang="en-GB" sz="7200" b="1" dirty="0">
                <a:latin typeface="+mj-lt"/>
                <a:cs typeface="Aharoni" panose="020B0604020202020204" pitchFamily="2" charset="-79"/>
              </a:rPr>
              <a:t>Tree Species on Carbon Sequestration Rates in Farlow Wood, N.Ireland</a:t>
            </a:r>
            <a:endParaRPr lang="en-GB" sz="6600" b="1" dirty="0">
              <a:latin typeface="+mj-lt"/>
              <a:cs typeface="Aharoni" panose="020B0604020202020204" pitchFamily="2" charset="-79"/>
            </a:endParaRPr>
          </a:p>
          <a:p>
            <a:pPr algn="ctr">
              <a:lnSpc>
                <a:spcPct val="150000"/>
              </a:lnSpc>
            </a:pPr>
            <a:r>
              <a:rPr lang="en-GB" sz="4000" dirty="0">
                <a:latin typeface="+mj-lt"/>
                <a:cs typeface="Aharoni" panose="020B0604020202020204" pitchFamily="2" charset="-79"/>
              </a:rPr>
              <a:t>Shauna Conaghan BSc (Hons)  Contact: </a:t>
            </a:r>
            <a:r>
              <a:rPr lang="en-GB" sz="4000" dirty="0">
                <a:solidFill>
                  <a:schemeClr val="accent6"/>
                </a:solidFill>
                <a:latin typeface="+mj-lt"/>
                <a:cs typeface="Aharoni" panose="020B0604020202020204" pitchFamily="2" charset="-79"/>
                <a:hlinkClick r:id="rId2">
                  <a:extLst>
                    <a:ext uri="{A12FA001-AC4F-418D-AE19-62706E023703}">
                      <ahyp:hlinkClr xmlns:ahyp="http://schemas.microsoft.com/office/drawing/2018/hyperlinkcolor" val="tx"/>
                    </a:ext>
                  </a:extLst>
                </a:hlinkClick>
              </a:rPr>
              <a:t>sconaghan03@qub.ac.uk</a:t>
            </a:r>
            <a:endParaRPr lang="en-GB" sz="4000" dirty="0">
              <a:solidFill>
                <a:schemeClr val="accent6"/>
              </a:solidFill>
              <a:latin typeface="+mj-lt"/>
              <a:cs typeface="Aharoni" panose="020B0604020202020204" pitchFamily="2" charset="-79"/>
            </a:endParaRPr>
          </a:p>
          <a:p>
            <a:pPr algn="ctr"/>
            <a:r>
              <a:rPr lang="en-GB" sz="4000" dirty="0">
                <a:latin typeface="+mj-lt"/>
                <a:cs typeface="Aharoni" panose="020B0604020202020204" pitchFamily="2" charset="-79"/>
              </a:rPr>
              <a:t>Roe Valley Ancestral Researchers                                                                             School of Biological Sciences, Queen’s University Belfast, Northern Ireland </a:t>
            </a:r>
          </a:p>
        </p:txBody>
      </p:sp>
      <p:sp>
        <p:nvSpPr>
          <p:cNvPr id="7" name="Rectangle: Rounded Corners 6">
            <a:extLst>
              <a:ext uri="{FF2B5EF4-FFF2-40B4-BE49-F238E27FC236}">
                <a16:creationId xmlns:a16="http://schemas.microsoft.com/office/drawing/2014/main" id="{B763B91D-E450-43EB-B2E9-BB14A025CBA9}"/>
              </a:ext>
            </a:extLst>
          </p:cNvPr>
          <p:cNvSpPr/>
          <p:nvPr/>
        </p:nvSpPr>
        <p:spPr>
          <a:xfrm>
            <a:off x="1080654" y="1579417"/>
            <a:ext cx="18786764" cy="1496291"/>
          </a:xfrm>
          <a:prstGeom prst="roundRect">
            <a:avLst/>
          </a:prstGeom>
          <a:solidFill>
            <a:schemeClr val="accent6"/>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39" name="Group 38">
            <a:extLst>
              <a:ext uri="{FF2B5EF4-FFF2-40B4-BE49-F238E27FC236}">
                <a16:creationId xmlns:a16="http://schemas.microsoft.com/office/drawing/2014/main" id="{6865421C-670B-48BC-A16A-00BC5A06C3B3}"/>
              </a:ext>
            </a:extLst>
          </p:cNvPr>
          <p:cNvGrpSpPr/>
          <p:nvPr/>
        </p:nvGrpSpPr>
        <p:grpSpPr>
          <a:xfrm>
            <a:off x="17484860" y="-1450172"/>
            <a:ext cx="12352588" cy="14037635"/>
            <a:chOff x="17218160" y="-1450172"/>
            <a:chExt cx="12352588" cy="14037635"/>
          </a:xfrm>
        </p:grpSpPr>
        <p:pic>
          <p:nvPicPr>
            <p:cNvPr id="9" name="Picture 8">
              <a:extLst>
                <a:ext uri="{FF2B5EF4-FFF2-40B4-BE49-F238E27FC236}">
                  <a16:creationId xmlns:a16="http://schemas.microsoft.com/office/drawing/2014/main" id="{A21F18E0-F58F-4CDF-AE30-53FF484AACCE}"/>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Effect>
                        <a14:colorTemperature colorTemp="8800"/>
                      </a14:imgEffect>
                    </a14:imgLayer>
                  </a14:imgProps>
                </a:ext>
              </a:extLst>
            </a:blip>
            <a:stretch>
              <a:fillRect/>
            </a:stretch>
          </p:blipFill>
          <p:spPr>
            <a:xfrm rot="13305364">
              <a:off x="17218160" y="-1450172"/>
              <a:ext cx="12352588" cy="14037635"/>
            </a:xfrm>
            <a:prstGeom prst="rect">
              <a:avLst/>
            </a:prstGeom>
          </p:spPr>
        </p:pic>
        <p:pic>
          <p:nvPicPr>
            <p:cNvPr id="11" name="Graphic 10" descr="Leaf">
              <a:extLst>
                <a:ext uri="{FF2B5EF4-FFF2-40B4-BE49-F238E27FC236}">
                  <a16:creationId xmlns:a16="http://schemas.microsoft.com/office/drawing/2014/main" id="{B0D21548-C828-4CBC-8503-6B19889960B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17114246">
              <a:off x="18520531" y="5554699"/>
              <a:ext cx="2286076" cy="2286076"/>
            </a:xfrm>
            <a:prstGeom prst="rect">
              <a:avLst/>
            </a:prstGeom>
          </p:spPr>
        </p:pic>
        <p:pic>
          <p:nvPicPr>
            <p:cNvPr id="12" name="Graphic 11" descr="Leaf">
              <a:extLst>
                <a:ext uri="{FF2B5EF4-FFF2-40B4-BE49-F238E27FC236}">
                  <a16:creationId xmlns:a16="http://schemas.microsoft.com/office/drawing/2014/main" id="{7F5EBFBC-8FE1-4A24-BBA0-04FAAE1B9B3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8375903">
              <a:off x="18741930" y="8367582"/>
              <a:ext cx="1703721" cy="1703721"/>
            </a:xfrm>
            <a:prstGeom prst="rect">
              <a:avLst/>
            </a:prstGeom>
          </p:spPr>
        </p:pic>
        <p:pic>
          <p:nvPicPr>
            <p:cNvPr id="13" name="Graphic 12" descr="Leaf">
              <a:extLst>
                <a:ext uri="{FF2B5EF4-FFF2-40B4-BE49-F238E27FC236}">
                  <a16:creationId xmlns:a16="http://schemas.microsoft.com/office/drawing/2014/main" id="{F93D6C13-4244-4279-963D-8A401206DC7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19684335">
              <a:off x="20537446" y="5286922"/>
              <a:ext cx="1597584" cy="1597584"/>
            </a:xfrm>
            <a:prstGeom prst="rect">
              <a:avLst/>
            </a:prstGeom>
          </p:spPr>
        </p:pic>
        <p:pic>
          <p:nvPicPr>
            <p:cNvPr id="15" name="Graphic 14" descr="Leaf">
              <a:extLst>
                <a:ext uri="{FF2B5EF4-FFF2-40B4-BE49-F238E27FC236}">
                  <a16:creationId xmlns:a16="http://schemas.microsoft.com/office/drawing/2014/main" id="{EBDB5982-FDC3-4647-B775-E36E2644A58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7085570">
              <a:off x="20321151" y="8796230"/>
              <a:ext cx="2030174" cy="2030174"/>
            </a:xfrm>
            <a:prstGeom prst="rect">
              <a:avLst/>
            </a:prstGeom>
          </p:spPr>
        </p:pic>
        <p:pic>
          <p:nvPicPr>
            <p:cNvPr id="17" name="Graphic 16" descr="Leaf">
              <a:extLst>
                <a:ext uri="{FF2B5EF4-FFF2-40B4-BE49-F238E27FC236}">
                  <a16:creationId xmlns:a16="http://schemas.microsoft.com/office/drawing/2014/main" id="{D7556106-E1AC-4E5D-B1A3-4856F9A2A18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16200000">
              <a:off x="21970867" y="5346427"/>
              <a:ext cx="2030174" cy="2030174"/>
            </a:xfrm>
            <a:prstGeom prst="rect">
              <a:avLst/>
            </a:prstGeom>
          </p:spPr>
        </p:pic>
        <p:pic>
          <p:nvPicPr>
            <p:cNvPr id="19" name="Graphic 18" descr="Leaf">
              <a:extLst>
                <a:ext uri="{FF2B5EF4-FFF2-40B4-BE49-F238E27FC236}">
                  <a16:creationId xmlns:a16="http://schemas.microsoft.com/office/drawing/2014/main" id="{D56AD7A4-4406-459A-A2EE-C8369BA7FFF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4327464">
              <a:off x="23538728" y="8583488"/>
              <a:ext cx="2747004" cy="2747004"/>
            </a:xfrm>
            <a:prstGeom prst="rect">
              <a:avLst/>
            </a:prstGeom>
          </p:spPr>
        </p:pic>
        <p:pic>
          <p:nvPicPr>
            <p:cNvPr id="21" name="Graphic 20" descr="Leaf">
              <a:extLst>
                <a:ext uri="{FF2B5EF4-FFF2-40B4-BE49-F238E27FC236}">
                  <a16:creationId xmlns:a16="http://schemas.microsoft.com/office/drawing/2014/main" id="{5553D48F-7C19-4992-BE57-FAB8B5F5312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8286152">
              <a:off x="24152986" y="6187294"/>
              <a:ext cx="1518414" cy="1518414"/>
            </a:xfrm>
            <a:prstGeom prst="rect">
              <a:avLst/>
            </a:prstGeom>
          </p:spPr>
        </p:pic>
        <p:pic>
          <p:nvPicPr>
            <p:cNvPr id="23" name="Graphic 22" descr="Leaf">
              <a:extLst>
                <a:ext uri="{FF2B5EF4-FFF2-40B4-BE49-F238E27FC236}">
                  <a16:creationId xmlns:a16="http://schemas.microsoft.com/office/drawing/2014/main" id="{0DFDEC87-4B6A-483C-81C7-90C1A63EDD4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16200000">
              <a:off x="17983660" y="3160653"/>
              <a:ext cx="1792269" cy="1792269"/>
            </a:xfrm>
            <a:prstGeom prst="rect">
              <a:avLst/>
            </a:prstGeom>
          </p:spPr>
        </p:pic>
        <p:pic>
          <p:nvPicPr>
            <p:cNvPr id="25" name="Graphic 24" descr="Leaf">
              <a:extLst>
                <a:ext uri="{FF2B5EF4-FFF2-40B4-BE49-F238E27FC236}">
                  <a16:creationId xmlns:a16="http://schemas.microsoft.com/office/drawing/2014/main" id="{6EBF162B-93A8-4589-86A0-283C86C0A8D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99734" y="1042813"/>
              <a:ext cx="2030174" cy="2030174"/>
            </a:xfrm>
            <a:prstGeom prst="rect">
              <a:avLst/>
            </a:prstGeom>
          </p:spPr>
        </p:pic>
        <p:pic>
          <p:nvPicPr>
            <p:cNvPr id="27" name="Graphic 26" descr="Leaf">
              <a:extLst>
                <a:ext uri="{FF2B5EF4-FFF2-40B4-BE49-F238E27FC236}">
                  <a16:creationId xmlns:a16="http://schemas.microsoft.com/office/drawing/2014/main" id="{42AE36C1-1870-4AAA-87DD-9C78E000108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18312681">
              <a:off x="20377906" y="3126435"/>
              <a:ext cx="1273829" cy="1273829"/>
            </a:xfrm>
            <a:prstGeom prst="rect">
              <a:avLst/>
            </a:prstGeom>
          </p:spPr>
        </p:pic>
        <p:pic>
          <p:nvPicPr>
            <p:cNvPr id="29" name="Graphic 28" descr="Leaf">
              <a:extLst>
                <a:ext uri="{FF2B5EF4-FFF2-40B4-BE49-F238E27FC236}">
                  <a16:creationId xmlns:a16="http://schemas.microsoft.com/office/drawing/2014/main" id="{359B529F-C27A-4770-869A-6866F9ADA79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12652652">
              <a:off x="22506834" y="2494514"/>
              <a:ext cx="2350731" cy="2350731"/>
            </a:xfrm>
            <a:prstGeom prst="rect">
              <a:avLst/>
            </a:prstGeom>
          </p:spPr>
        </p:pic>
        <p:pic>
          <p:nvPicPr>
            <p:cNvPr id="31" name="Graphic 30" descr="Leaf">
              <a:extLst>
                <a:ext uri="{FF2B5EF4-FFF2-40B4-BE49-F238E27FC236}">
                  <a16:creationId xmlns:a16="http://schemas.microsoft.com/office/drawing/2014/main" id="{D092529F-F3A8-4BCF-B88F-4C26A02190B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5248704" y="2021122"/>
              <a:ext cx="1471192" cy="1471192"/>
            </a:xfrm>
            <a:prstGeom prst="rect">
              <a:avLst/>
            </a:prstGeom>
          </p:spPr>
        </p:pic>
        <p:pic>
          <p:nvPicPr>
            <p:cNvPr id="33" name="Graphic 32" descr="Leaf">
              <a:extLst>
                <a:ext uri="{FF2B5EF4-FFF2-40B4-BE49-F238E27FC236}">
                  <a16:creationId xmlns:a16="http://schemas.microsoft.com/office/drawing/2014/main" id="{61675240-7B22-43C5-9A76-D56766B70C2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13572715">
              <a:off x="26744243" y="2678391"/>
              <a:ext cx="2030174" cy="2030174"/>
            </a:xfrm>
            <a:prstGeom prst="rect">
              <a:avLst/>
            </a:prstGeom>
          </p:spPr>
        </p:pic>
        <p:pic>
          <p:nvPicPr>
            <p:cNvPr id="35" name="Graphic 34" descr="Leaf">
              <a:extLst>
                <a:ext uri="{FF2B5EF4-FFF2-40B4-BE49-F238E27FC236}">
                  <a16:creationId xmlns:a16="http://schemas.microsoft.com/office/drawing/2014/main" id="{4A7D97C5-FEB0-434C-9962-A8551ED1EFC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12677508">
              <a:off x="23953255" y="646868"/>
              <a:ext cx="1332713" cy="1332713"/>
            </a:xfrm>
            <a:prstGeom prst="rect">
              <a:avLst/>
            </a:prstGeom>
          </p:spPr>
        </p:pic>
        <p:pic>
          <p:nvPicPr>
            <p:cNvPr id="37" name="Graphic 36" descr="Leaf">
              <a:extLst>
                <a:ext uri="{FF2B5EF4-FFF2-40B4-BE49-F238E27FC236}">
                  <a16:creationId xmlns:a16="http://schemas.microsoft.com/office/drawing/2014/main" id="{EC086174-6323-4875-99B7-23566D7F4B5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20379937">
              <a:off x="27204864" y="362598"/>
              <a:ext cx="2030174" cy="2030174"/>
            </a:xfrm>
            <a:prstGeom prst="rect">
              <a:avLst/>
            </a:prstGeom>
          </p:spPr>
        </p:pic>
      </p:grpSp>
      <p:sp>
        <p:nvSpPr>
          <p:cNvPr id="5" name="Isosceles Triangle 4">
            <a:extLst>
              <a:ext uri="{FF2B5EF4-FFF2-40B4-BE49-F238E27FC236}">
                <a16:creationId xmlns:a16="http://schemas.microsoft.com/office/drawing/2014/main" id="{F881E6A8-D55E-4DB3-9D9C-553D8D1F5AD2}"/>
              </a:ext>
            </a:extLst>
          </p:cNvPr>
          <p:cNvSpPr/>
          <p:nvPr/>
        </p:nvSpPr>
        <p:spPr>
          <a:xfrm rot="5400000">
            <a:off x="9492992" y="26363021"/>
            <a:ext cx="1176678" cy="785410"/>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a:extLst>
              <a:ext uri="{FF2B5EF4-FFF2-40B4-BE49-F238E27FC236}">
                <a16:creationId xmlns:a16="http://schemas.microsoft.com/office/drawing/2014/main" id="{F444021B-F195-4108-BAC6-C52855CDDB43}"/>
              </a:ext>
            </a:extLst>
          </p:cNvPr>
          <p:cNvSpPr txBox="1"/>
          <p:nvPr/>
        </p:nvSpPr>
        <p:spPr>
          <a:xfrm>
            <a:off x="10081331" y="15131581"/>
            <a:ext cx="2366308" cy="1107996"/>
          </a:xfrm>
          <a:prstGeom prst="rect">
            <a:avLst/>
          </a:prstGeom>
          <a:noFill/>
          <a:ln w="76200">
            <a:solidFill>
              <a:schemeClr val="bg1"/>
            </a:solidFill>
            <a:prstDash val="lgDash"/>
            <a:extLst>
              <a:ext uri="{C807C97D-BFC1-408E-A445-0C87EB9F89A2}">
                <ask:lineSketchStyleProps xmlns:ask="http://schemas.microsoft.com/office/drawing/2018/sketchyshapes" sd="1645314886">
                  <a:custGeom>
                    <a:avLst/>
                    <a:gdLst>
                      <a:gd name="connsiteX0" fmla="*/ 0 w 2053481"/>
                      <a:gd name="connsiteY0" fmla="*/ 0 h 1107996"/>
                      <a:gd name="connsiteX1" fmla="*/ 451766 w 2053481"/>
                      <a:gd name="connsiteY1" fmla="*/ 0 h 1107996"/>
                      <a:gd name="connsiteX2" fmla="*/ 924066 w 2053481"/>
                      <a:gd name="connsiteY2" fmla="*/ 0 h 1107996"/>
                      <a:gd name="connsiteX3" fmla="*/ 1478506 w 2053481"/>
                      <a:gd name="connsiteY3" fmla="*/ 0 h 1107996"/>
                      <a:gd name="connsiteX4" fmla="*/ 2053481 w 2053481"/>
                      <a:gd name="connsiteY4" fmla="*/ 0 h 1107996"/>
                      <a:gd name="connsiteX5" fmla="*/ 2053481 w 2053481"/>
                      <a:gd name="connsiteY5" fmla="*/ 531838 h 1107996"/>
                      <a:gd name="connsiteX6" fmla="*/ 2053481 w 2053481"/>
                      <a:gd name="connsiteY6" fmla="*/ 1107996 h 1107996"/>
                      <a:gd name="connsiteX7" fmla="*/ 1540111 w 2053481"/>
                      <a:gd name="connsiteY7" fmla="*/ 1107996 h 1107996"/>
                      <a:gd name="connsiteX8" fmla="*/ 1088345 w 2053481"/>
                      <a:gd name="connsiteY8" fmla="*/ 1107996 h 1107996"/>
                      <a:gd name="connsiteX9" fmla="*/ 574975 w 2053481"/>
                      <a:gd name="connsiteY9" fmla="*/ 1107996 h 1107996"/>
                      <a:gd name="connsiteX10" fmla="*/ 0 w 2053481"/>
                      <a:gd name="connsiteY10" fmla="*/ 1107996 h 1107996"/>
                      <a:gd name="connsiteX11" fmla="*/ 0 w 2053481"/>
                      <a:gd name="connsiteY11" fmla="*/ 531838 h 1107996"/>
                      <a:gd name="connsiteX12" fmla="*/ 0 w 2053481"/>
                      <a:gd name="connsiteY12" fmla="*/ 0 h 1107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53481" h="1107996" extrusionOk="0">
                        <a:moveTo>
                          <a:pt x="0" y="0"/>
                        </a:moveTo>
                        <a:cubicBezTo>
                          <a:pt x="165509" y="-53079"/>
                          <a:pt x="240152" y="8120"/>
                          <a:pt x="451766" y="0"/>
                        </a:cubicBezTo>
                        <a:cubicBezTo>
                          <a:pt x="663380" y="-8120"/>
                          <a:pt x="716390" y="55480"/>
                          <a:pt x="924066" y="0"/>
                        </a:cubicBezTo>
                        <a:cubicBezTo>
                          <a:pt x="1131742" y="-55480"/>
                          <a:pt x="1331563" y="32991"/>
                          <a:pt x="1478506" y="0"/>
                        </a:cubicBezTo>
                        <a:cubicBezTo>
                          <a:pt x="1625449" y="-32991"/>
                          <a:pt x="1885933" y="19945"/>
                          <a:pt x="2053481" y="0"/>
                        </a:cubicBezTo>
                        <a:cubicBezTo>
                          <a:pt x="2116790" y="160441"/>
                          <a:pt x="1989920" y="275972"/>
                          <a:pt x="2053481" y="531838"/>
                        </a:cubicBezTo>
                        <a:cubicBezTo>
                          <a:pt x="2117042" y="787704"/>
                          <a:pt x="2052378" y="968794"/>
                          <a:pt x="2053481" y="1107996"/>
                        </a:cubicBezTo>
                        <a:cubicBezTo>
                          <a:pt x="1929611" y="1130064"/>
                          <a:pt x="1659639" y="1082329"/>
                          <a:pt x="1540111" y="1107996"/>
                        </a:cubicBezTo>
                        <a:cubicBezTo>
                          <a:pt x="1420583" y="1133663"/>
                          <a:pt x="1199081" y="1095316"/>
                          <a:pt x="1088345" y="1107996"/>
                        </a:cubicBezTo>
                        <a:cubicBezTo>
                          <a:pt x="977609" y="1120676"/>
                          <a:pt x="787118" y="1081730"/>
                          <a:pt x="574975" y="1107996"/>
                        </a:cubicBezTo>
                        <a:cubicBezTo>
                          <a:pt x="362832" y="1134262"/>
                          <a:pt x="203791" y="1073744"/>
                          <a:pt x="0" y="1107996"/>
                        </a:cubicBezTo>
                        <a:cubicBezTo>
                          <a:pt x="-28806" y="961112"/>
                          <a:pt x="35579" y="787477"/>
                          <a:pt x="0" y="531838"/>
                        </a:cubicBezTo>
                        <a:cubicBezTo>
                          <a:pt x="-35579" y="276199"/>
                          <a:pt x="14796" y="235274"/>
                          <a:pt x="0" y="0"/>
                        </a:cubicBezTo>
                        <a:close/>
                      </a:path>
                    </a:pathLst>
                  </a:custGeom>
                  <ask:type>
                    <ask:lineSketchNone/>
                  </ask:type>
                </ask:lineSketchStyleProps>
              </a:ext>
            </a:extLst>
          </a:ln>
        </p:spPr>
        <p:txBody>
          <a:bodyPr wrap="square" rtlCol="0">
            <a:spAutoFit/>
          </a:bodyPr>
          <a:lstStyle/>
          <a:p>
            <a:pPr algn="ctr"/>
            <a:r>
              <a:rPr lang="en-GB" sz="6600" b="1" dirty="0">
                <a:solidFill>
                  <a:schemeClr val="bg1"/>
                </a:solidFill>
              </a:rPr>
              <a:t>AIMS</a:t>
            </a:r>
            <a:endParaRPr lang="en-GB" b="1" dirty="0">
              <a:solidFill>
                <a:schemeClr val="bg1"/>
              </a:solidFill>
            </a:endParaRPr>
          </a:p>
        </p:txBody>
      </p:sp>
      <p:grpSp>
        <p:nvGrpSpPr>
          <p:cNvPr id="24" name="Group 23">
            <a:extLst>
              <a:ext uri="{FF2B5EF4-FFF2-40B4-BE49-F238E27FC236}">
                <a16:creationId xmlns:a16="http://schemas.microsoft.com/office/drawing/2014/main" id="{2D41E465-158A-4A85-8CEC-9D9771296158}"/>
              </a:ext>
            </a:extLst>
          </p:cNvPr>
          <p:cNvGrpSpPr/>
          <p:nvPr/>
        </p:nvGrpSpPr>
        <p:grpSpPr>
          <a:xfrm>
            <a:off x="-1" y="12212687"/>
            <a:ext cx="30275214" cy="30830204"/>
            <a:chOff x="-1" y="12212687"/>
            <a:chExt cx="30275214" cy="30830204"/>
          </a:xfrm>
        </p:grpSpPr>
        <p:sp>
          <p:nvSpPr>
            <p:cNvPr id="41" name="Rectangle 40">
              <a:extLst>
                <a:ext uri="{FF2B5EF4-FFF2-40B4-BE49-F238E27FC236}">
                  <a16:creationId xmlns:a16="http://schemas.microsoft.com/office/drawing/2014/main" id="{1BCA12C6-3E88-43CD-8923-38FF0C9DBAAF}"/>
                </a:ext>
              </a:extLst>
            </p:cNvPr>
            <p:cNvSpPr/>
            <p:nvPr/>
          </p:nvSpPr>
          <p:spPr>
            <a:xfrm>
              <a:off x="-1" y="14450428"/>
              <a:ext cx="30275213" cy="28592463"/>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grpSp>
          <p:nvGrpSpPr>
            <p:cNvPr id="10" name="Group 9">
              <a:extLst>
                <a:ext uri="{FF2B5EF4-FFF2-40B4-BE49-F238E27FC236}">
                  <a16:creationId xmlns:a16="http://schemas.microsoft.com/office/drawing/2014/main" id="{2BB3FB6C-1A25-4013-B773-AF971B6F8EA1}"/>
                </a:ext>
              </a:extLst>
            </p:cNvPr>
            <p:cNvGrpSpPr/>
            <p:nvPr/>
          </p:nvGrpSpPr>
          <p:grpSpPr>
            <a:xfrm>
              <a:off x="0" y="12212687"/>
              <a:ext cx="30275213" cy="3332351"/>
              <a:chOff x="0" y="14194006"/>
              <a:chExt cx="30275213" cy="3332351"/>
            </a:xfrm>
          </p:grpSpPr>
          <p:grpSp>
            <p:nvGrpSpPr>
              <p:cNvPr id="46" name="Group 45">
                <a:extLst>
                  <a:ext uri="{FF2B5EF4-FFF2-40B4-BE49-F238E27FC236}">
                    <a16:creationId xmlns:a16="http://schemas.microsoft.com/office/drawing/2014/main" id="{55BE4D83-2334-4B75-8F74-49FCB2B99C4F}"/>
                  </a:ext>
                </a:extLst>
              </p:cNvPr>
              <p:cNvGrpSpPr/>
              <p:nvPr/>
            </p:nvGrpSpPr>
            <p:grpSpPr>
              <a:xfrm>
                <a:off x="0" y="14211299"/>
                <a:ext cx="30275213" cy="3315058"/>
                <a:chOff x="0" y="14211299"/>
                <a:chExt cx="30275213" cy="3315058"/>
              </a:xfrm>
            </p:grpSpPr>
            <p:sp>
              <p:nvSpPr>
                <p:cNvPr id="43" name="Rectangle 42">
                  <a:extLst>
                    <a:ext uri="{FF2B5EF4-FFF2-40B4-BE49-F238E27FC236}">
                      <a16:creationId xmlns:a16="http://schemas.microsoft.com/office/drawing/2014/main" id="{C4FD8A10-EAB7-4D06-96C3-CA5A9238695D}"/>
                    </a:ext>
                  </a:extLst>
                </p:cNvPr>
                <p:cNvSpPr/>
                <p:nvPr/>
              </p:nvSpPr>
              <p:spPr>
                <a:xfrm>
                  <a:off x="0" y="14211299"/>
                  <a:ext cx="30275213" cy="242507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4" name="Isosceles Triangle 43">
                  <a:extLst>
                    <a:ext uri="{FF2B5EF4-FFF2-40B4-BE49-F238E27FC236}">
                      <a16:creationId xmlns:a16="http://schemas.microsoft.com/office/drawing/2014/main" id="{E91B460D-BA3C-4A56-95C9-6357A37EAF7F}"/>
                    </a:ext>
                  </a:extLst>
                </p:cNvPr>
                <p:cNvSpPr/>
                <p:nvPr/>
              </p:nvSpPr>
              <p:spPr>
                <a:xfrm rot="10800000">
                  <a:off x="2870458" y="16636376"/>
                  <a:ext cx="1511042" cy="889981"/>
                </a:xfrm>
                <a:prstGeom prst="triangl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47" name="TextBox 46">
                <a:extLst>
                  <a:ext uri="{FF2B5EF4-FFF2-40B4-BE49-F238E27FC236}">
                    <a16:creationId xmlns:a16="http://schemas.microsoft.com/office/drawing/2014/main" id="{733F5663-002A-48D0-83B7-5EA50B1A9F7E}"/>
                  </a:ext>
                </a:extLst>
              </p:cNvPr>
              <p:cNvSpPr txBox="1"/>
              <p:nvPr/>
            </p:nvSpPr>
            <p:spPr>
              <a:xfrm>
                <a:off x="442451" y="14211298"/>
                <a:ext cx="6990735" cy="2308324"/>
              </a:xfrm>
              <a:prstGeom prst="rect">
                <a:avLst/>
              </a:prstGeom>
              <a:noFill/>
            </p:spPr>
            <p:txBody>
              <a:bodyPr wrap="square" rtlCol="0">
                <a:spAutoFit/>
              </a:bodyPr>
              <a:lstStyle/>
              <a:p>
                <a:pPr algn="ctr"/>
                <a:r>
                  <a:rPr lang="en-GB" sz="7200" b="1" dirty="0">
                    <a:solidFill>
                      <a:schemeClr val="bg1"/>
                    </a:solidFill>
                  </a:rPr>
                  <a:t>What is Carbon Sequestration?</a:t>
                </a:r>
              </a:p>
            </p:txBody>
          </p:sp>
          <p:sp>
            <p:nvSpPr>
              <p:cNvPr id="48" name="TextBox 47">
                <a:extLst>
                  <a:ext uri="{FF2B5EF4-FFF2-40B4-BE49-F238E27FC236}">
                    <a16:creationId xmlns:a16="http://schemas.microsoft.com/office/drawing/2014/main" id="{85F45C50-84CB-4995-9779-D2AA23E51764}"/>
                  </a:ext>
                </a:extLst>
              </p:cNvPr>
              <p:cNvSpPr txBox="1"/>
              <p:nvPr/>
            </p:nvSpPr>
            <p:spPr>
              <a:xfrm>
                <a:off x="7999224" y="14333349"/>
                <a:ext cx="12824116" cy="2123658"/>
              </a:xfrm>
              <a:prstGeom prst="rect">
                <a:avLst/>
              </a:prstGeom>
              <a:noFill/>
            </p:spPr>
            <p:txBody>
              <a:bodyPr wrap="square" rtlCol="0">
                <a:spAutoFit/>
              </a:bodyPr>
              <a:lstStyle/>
              <a:p>
                <a:r>
                  <a:rPr lang="en-GB" sz="4400" dirty="0"/>
                  <a:t>“The process of capturing and securing carbon storage, that if it was not stored it would, in turn, be released to, or persist in the Earth’s atmosphere.”</a:t>
                </a:r>
              </a:p>
            </p:txBody>
          </p:sp>
          <p:sp>
            <p:nvSpPr>
              <p:cNvPr id="49" name="TextBox 48">
                <a:extLst>
                  <a:ext uri="{FF2B5EF4-FFF2-40B4-BE49-F238E27FC236}">
                    <a16:creationId xmlns:a16="http://schemas.microsoft.com/office/drawing/2014/main" id="{E408017C-C278-4432-A488-166312F57D50}"/>
                  </a:ext>
                </a:extLst>
              </p:cNvPr>
              <p:cNvSpPr txBox="1"/>
              <p:nvPr/>
            </p:nvSpPr>
            <p:spPr>
              <a:xfrm>
                <a:off x="21389379" y="14194006"/>
                <a:ext cx="8885833" cy="2677656"/>
              </a:xfrm>
              <a:prstGeom prst="rect">
                <a:avLst/>
              </a:prstGeom>
              <a:noFill/>
            </p:spPr>
            <p:txBody>
              <a:bodyPr wrap="square" rtlCol="0">
                <a:spAutoFit/>
              </a:bodyPr>
              <a:lstStyle/>
              <a:p>
                <a:pPr algn="ctr"/>
                <a:r>
                  <a:rPr lang="en-GB" sz="7200" b="1" dirty="0">
                    <a:solidFill>
                      <a:schemeClr val="bg1"/>
                    </a:solidFill>
                  </a:rPr>
                  <a:t>10.9 MILLION TONNES</a:t>
                </a:r>
              </a:p>
              <a:p>
                <a:pPr algn="ctr"/>
                <a:r>
                  <a:rPr lang="en-GB" sz="4800" b="1" dirty="0">
                    <a:solidFill>
                      <a:schemeClr val="bg1"/>
                    </a:solidFill>
                  </a:rPr>
                  <a:t> CARBON SEQUESTERED IN UK IN 2020 [1]</a:t>
                </a:r>
              </a:p>
            </p:txBody>
          </p:sp>
        </p:grpSp>
        <p:sp>
          <p:nvSpPr>
            <p:cNvPr id="53" name="Rectangle 52">
              <a:extLst>
                <a:ext uri="{FF2B5EF4-FFF2-40B4-BE49-F238E27FC236}">
                  <a16:creationId xmlns:a16="http://schemas.microsoft.com/office/drawing/2014/main" id="{8B98745D-E188-405F-AEFB-7E54F6A6F74C}"/>
                </a:ext>
              </a:extLst>
            </p:cNvPr>
            <p:cNvSpPr/>
            <p:nvPr/>
          </p:nvSpPr>
          <p:spPr>
            <a:xfrm rot="10800000">
              <a:off x="0" y="28029964"/>
              <a:ext cx="30275213" cy="889980"/>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4" name="Group 3">
              <a:extLst>
                <a:ext uri="{FF2B5EF4-FFF2-40B4-BE49-F238E27FC236}">
                  <a16:creationId xmlns:a16="http://schemas.microsoft.com/office/drawing/2014/main" id="{EE30EDE5-79CC-4E36-803F-D4B12F09566E}"/>
                </a:ext>
              </a:extLst>
            </p:cNvPr>
            <p:cNvGrpSpPr/>
            <p:nvPr/>
          </p:nvGrpSpPr>
          <p:grpSpPr>
            <a:xfrm>
              <a:off x="9688625" y="14890344"/>
              <a:ext cx="10267452" cy="12883108"/>
              <a:chOff x="9687369" y="16598696"/>
              <a:chExt cx="10878106" cy="12470987"/>
            </a:xfrm>
          </p:grpSpPr>
          <p:sp>
            <p:nvSpPr>
              <p:cNvPr id="2" name="Rectangle 1">
                <a:extLst>
                  <a:ext uri="{FF2B5EF4-FFF2-40B4-BE49-F238E27FC236}">
                    <a16:creationId xmlns:a16="http://schemas.microsoft.com/office/drawing/2014/main" id="{2F5DD52E-45E6-4C59-AD35-B06A70A6C764}"/>
                  </a:ext>
                </a:extLst>
              </p:cNvPr>
              <p:cNvSpPr/>
              <p:nvPr/>
            </p:nvSpPr>
            <p:spPr>
              <a:xfrm>
                <a:off x="9709740" y="16598696"/>
                <a:ext cx="10855735" cy="1247098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Isosceles Triangle 2">
                <a:extLst>
                  <a:ext uri="{FF2B5EF4-FFF2-40B4-BE49-F238E27FC236}">
                    <a16:creationId xmlns:a16="http://schemas.microsoft.com/office/drawing/2014/main" id="{DDD52941-1A90-4771-9FE2-71122C87A4B1}"/>
                  </a:ext>
                </a:extLst>
              </p:cNvPr>
              <p:cNvSpPr/>
              <p:nvPr/>
            </p:nvSpPr>
            <p:spPr>
              <a:xfrm rot="5400000">
                <a:off x="9515091" y="27185446"/>
                <a:ext cx="1176678" cy="832122"/>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6" name="TextBox 15">
              <a:extLst>
                <a:ext uri="{FF2B5EF4-FFF2-40B4-BE49-F238E27FC236}">
                  <a16:creationId xmlns:a16="http://schemas.microsoft.com/office/drawing/2014/main" id="{F41F7A6F-CFF1-4810-B52D-1DFA809F21DA}"/>
                </a:ext>
              </a:extLst>
            </p:cNvPr>
            <p:cNvSpPr txBox="1"/>
            <p:nvPr/>
          </p:nvSpPr>
          <p:spPr>
            <a:xfrm>
              <a:off x="0" y="41343610"/>
              <a:ext cx="30275212" cy="1631216"/>
            </a:xfrm>
            <a:prstGeom prst="rect">
              <a:avLst/>
            </a:prstGeom>
            <a:solidFill>
              <a:schemeClr val="tx1">
                <a:lumMod val="85000"/>
                <a:lumOff val="15000"/>
              </a:schemeClr>
            </a:solidFill>
            <a:ln>
              <a:solidFill>
                <a:schemeClr val="tx1">
                  <a:lumMod val="85000"/>
                  <a:lumOff val="15000"/>
                </a:schemeClr>
              </a:solidFill>
            </a:ln>
          </p:spPr>
          <p:txBody>
            <a:bodyPr wrap="square" rtlCol="0">
              <a:spAutoFit/>
            </a:bodyPr>
            <a:lstStyle/>
            <a:p>
              <a:r>
                <a:rPr lang="en-GB" sz="2000" dirty="0">
                  <a:solidFill>
                    <a:schemeClr val="bg1"/>
                  </a:solidFill>
                </a:rPr>
                <a:t>[1]</a:t>
              </a:r>
              <a:r>
                <a:rPr lang="en-US" sz="2000" dirty="0">
                  <a:effectLst/>
                  <a:latin typeface="Calibri" panose="020F0502020204030204" pitchFamily="34" charset="0"/>
                  <a:ea typeface="Calibri" panose="020F0502020204030204" pitchFamily="34" charset="0"/>
                </a:rPr>
                <a:t> </a:t>
              </a:r>
              <a:r>
                <a:rPr lang="en-US" sz="2000" dirty="0">
                  <a:solidFill>
                    <a:schemeClr val="bg1"/>
                  </a:solidFill>
                  <a:effectLst/>
                  <a:latin typeface="Calibri" panose="020F0502020204030204" pitchFamily="34" charset="0"/>
                  <a:ea typeface="Calibri" panose="020F0502020204030204" pitchFamily="34" charset="0"/>
                </a:rPr>
                <a:t>Research, F. (2018) 'Carbon Sequestration</a:t>
              </a:r>
            </a:p>
            <a:p>
              <a:r>
                <a:rPr lang="en-US" sz="2000" dirty="0">
                  <a:solidFill>
                    <a:schemeClr val="bg1"/>
                  </a:solidFill>
                  <a:latin typeface="Calibri" panose="020F0502020204030204" pitchFamily="34" charset="0"/>
                  <a:ea typeface="Calibri" panose="020F0502020204030204" pitchFamily="34" charset="0"/>
                </a:rPr>
                <a:t>[2]</a:t>
              </a:r>
              <a:r>
                <a:rPr lang="en-GB" sz="2000" dirty="0">
                  <a:solidFill>
                    <a:schemeClr val="bg1"/>
                  </a:solidFill>
                  <a:latin typeface="Calibri" panose="020F0502020204030204" pitchFamily="34" charset="0"/>
                  <a:ea typeface="Calibri" panose="020F0502020204030204" pitchFamily="34" charset="0"/>
                </a:rPr>
                <a:t> Gren, I. and Aklilu, A. (2016) 'Policy design for forest carbon sequestration: A review of the literature', 70, pp. 128-136, Available: Forest Policy and Economics.</a:t>
              </a:r>
            </a:p>
            <a:p>
              <a:r>
                <a:rPr lang="en-GB" sz="2000" dirty="0">
                  <a:solidFill>
                    <a:schemeClr val="bg1"/>
                  </a:solidFill>
                  <a:latin typeface="Calibri" panose="020F0502020204030204" pitchFamily="34" charset="0"/>
                  <a:ea typeface="Calibri" panose="020F0502020204030204" pitchFamily="34" charset="0"/>
                </a:rPr>
                <a:t>[3] Lindsey, R. (2020) 'Climate Change: Atmospheric Carbon Dioxide', Available: NOAA.</a:t>
              </a:r>
              <a:r>
                <a:rPr lang="en-US" sz="2000" dirty="0">
                  <a:solidFill>
                    <a:schemeClr val="bg1"/>
                  </a:solidFill>
                  <a:latin typeface="Calibri" panose="020F0502020204030204" pitchFamily="34" charset="0"/>
                  <a:ea typeface="Calibri" panose="020F0502020204030204" pitchFamily="34" charset="0"/>
                </a:rPr>
                <a:t> </a:t>
              </a:r>
              <a:endParaRPr lang="en-GB" sz="2000" dirty="0">
                <a:effectLst/>
                <a:latin typeface="Calibri Light" panose="020F0302020204030204" pitchFamily="34" charset="0"/>
                <a:ea typeface="Calibri" panose="020F0502020204030204" pitchFamily="34" charset="0"/>
              </a:endParaRPr>
            </a:p>
            <a:p>
              <a:r>
                <a:rPr lang="en-GB" sz="2000" dirty="0">
                  <a:solidFill>
                    <a:schemeClr val="bg1"/>
                  </a:solidFill>
                </a:rPr>
                <a:t>[4] Redondo-Brenes, A. and Montagnini, F. (2006) 'Growth, productivity, aboveground biomass, and carbon sequestration of pure and mixed native tree plantations in the Caribbean lowlands of Costa Rica', Forest Ecology and Management, 232(1), pp. 168-178.</a:t>
              </a:r>
            </a:p>
            <a:p>
              <a:r>
                <a:rPr lang="en-GB" sz="2000" dirty="0">
                  <a:solidFill>
                    <a:schemeClr val="bg1"/>
                  </a:solidFill>
                </a:rPr>
                <a:t>[5] Chen, W., Black, T., Yang, P., Barr, A., Neumann, H., Nesic, Z., Blanken, P., Novak, M., Eley, J. and Ketler, R. (1999) 'Effects of climatic variability on the annual carbon sequestration by a boreal aspen forest', Global Change Biology, 5(1), pp. 41-53.</a:t>
              </a:r>
              <a:endParaRPr lang="en-GB" dirty="0"/>
            </a:p>
          </p:txBody>
        </p:sp>
      </p:grpSp>
      <p:sp>
        <p:nvSpPr>
          <p:cNvPr id="18" name="TextBox 17">
            <a:extLst>
              <a:ext uri="{FF2B5EF4-FFF2-40B4-BE49-F238E27FC236}">
                <a16:creationId xmlns:a16="http://schemas.microsoft.com/office/drawing/2014/main" id="{7864620F-22A3-4B8A-ABAD-5F0E516067AE}"/>
              </a:ext>
            </a:extLst>
          </p:cNvPr>
          <p:cNvSpPr txBox="1"/>
          <p:nvPr/>
        </p:nvSpPr>
        <p:spPr>
          <a:xfrm>
            <a:off x="4328747" y="26678318"/>
            <a:ext cx="4890814" cy="923330"/>
          </a:xfrm>
          <a:prstGeom prst="rect">
            <a:avLst/>
          </a:prstGeom>
          <a:noFill/>
          <a:ln w="76200">
            <a:solidFill>
              <a:schemeClr val="tx1">
                <a:lumMod val="85000"/>
                <a:lumOff val="15000"/>
              </a:schemeClr>
            </a:solidFill>
            <a:prstDash val="lgDash"/>
            <a:extLst>
              <a:ext uri="{C807C97D-BFC1-408E-A445-0C87EB9F89A2}">
                <ask:lineSketchStyleProps xmlns:ask="http://schemas.microsoft.com/office/drawing/2018/sketchyshapes" sd="1645314886">
                  <a:custGeom>
                    <a:avLst/>
                    <a:gdLst>
                      <a:gd name="connsiteX0" fmla="*/ 0 w 2053481"/>
                      <a:gd name="connsiteY0" fmla="*/ 0 h 1107996"/>
                      <a:gd name="connsiteX1" fmla="*/ 451766 w 2053481"/>
                      <a:gd name="connsiteY1" fmla="*/ 0 h 1107996"/>
                      <a:gd name="connsiteX2" fmla="*/ 924066 w 2053481"/>
                      <a:gd name="connsiteY2" fmla="*/ 0 h 1107996"/>
                      <a:gd name="connsiteX3" fmla="*/ 1478506 w 2053481"/>
                      <a:gd name="connsiteY3" fmla="*/ 0 h 1107996"/>
                      <a:gd name="connsiteX4" fmla="*/ 2053481 w 2053481"/>
                      <a:gd name="connsiteY4" fmla="*/ 0 h 1107996"/>
                      <a:gd name="connsiteX5" fmla="*/ 2053481 w 2053481"/>
                      <a:gd name="connsiteY5" fmla="*/ 531838 h 1107996"/>
                      <a:gd name="connsiteX6" fmla="*/ 2053481 w 2053481"/>
                      <a:gd name="connsiteY6" fmla="*/ 1107996 h 1107996"/>
                      <a:gd name="connsiteX7" fmla="*/ 1540111 w 2053481"/>
                      <a:gd name="connsiteY7" fmla="*/ 1107996 h 1107996"/>
                      <a:gd name="connsiteX8" fmla="*/ 1088345 w 2053481"/>
                      <a:gd name="connsiteY8" fmla="*/ 1107996 h 1107996"/>
                      <a:gd name="connsiteX9" fmla="*/ 574975 w 2053481"/>
                      <a:gd name="connsiteY9" fmla="*/ 1107996 h 1107996"/>
                      <a:gd name="connsiteX10" fmla="*/ 0 w 2053481"/>
                      <a:gd name="connsiteY10" fmla="*/ 1107996 h 1107996"/>
                      <a:gd name="connsiteX11" fmla="*/ 0 w 2053481"/>
                      <a:gd name="connsiteY11" fmla="*/ 531838 h 1107996"/>
                      <a:gd name="connsiteX12" fmla="*/ 0 w 2053481"/>
                      <a:gd name="connsiteY12" fmla="*/ 0 h 1107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53481" h="1107996" extrusionOk="0">
                        <a:moveTo>
                          <a:pt x="0" y="0"/>
                        </a:moveTo>
                        <a:cubicBezTo>
                          <a:pt x="165509" y="-53079"/>
                          <a:pt x="240152" y="8120"/>
                          <a:pt x="451766" y="0"/>
                        </a:cubicBezTo>
                        <a:cubicBezTo>
                          <a:pt x="663380" y="-8120"/>
                          <a:pt x="716390" y="55480"/>
                          <a:pt x="924066" y="0"/>
                        </a:cubicBezTo>
                        <a:cubicBezTo>
                          <a:pt x="1131742" y="-55480"/>
                          <a:pt x="1331563" y="32991"/>
                          <a:pt x="1478506" y="0"/>
                        </a:cubicBezTo>
                        <a:cubicBezTo>
                          <a:pt x="1625449" y="-32991"/>
                          <a:pt x="1885933" y="19945"/>
                          <a:pt x="2053481" y="0"/>
                        </a:cubicBezTo>
                        <a:cubicBezTo>
                          <a:pt x="2116790" y="160441"/>
                          <a:pt x="1989920" y="275972"/>
                          <a:pt x="2053481" y="531838"/>
                        </a:cubicBezTo>
                        <a:cubicBezTo>
                          <a:pt x="2117042" y="787704"/>
                          <a:pt x="2052378" y="968794"/>
                          <a:pt x="2053481" y="1107996"/>
                        </a:cubicBezTo>
                        <a:cubicBezTo>
                          <a:pt x="1929611" y="1130064"/>
                          <a:pt x="1659639" y="1082329"/>
                          <a:pt x="1540111" y="1107996"/>
                        </a:cubicBezTo>
                        <a:cubicBezTo>
                          <a:pt x="1420583" y="1133663"/>
                          <a:pt x="1199081" y="1095316"/>
                          <a:pt x="1088345" y="1107996"/>
                        </a:cubicBezTo>
                        <a:cubicBezTo>
                          <a:pt x="977609" y="1120676"/>
                          <a:pt x="787118" y="1081730"/>
                          <a:pt x="574975" y="1107996"/>
                        </a:cubicBezTo>
                        <a:cubicBezTo>
                          <a:pt x="362832" y="1134262"/>
                          <a:pt x="203791" y="1073744"/>
                          <a:pt x="0" y="1107996"/>
                        </a:cubicBezTo>
                        <a:cubicBezTo>
                          <a:pt x="-28806" y="961112"/>
                          <a:pt x="35579" y="787477"/>
                          <a:pt x="0" y="531838"/>
                        </a:cubicBezTo>
                        <a:cubicBezTo>
                          <a:pt x="-35579" y="276199"/>
                          <a:pt x="14796" y="235274"/>
                          <a:pt x="0" y="0"/>
                        </a:cubicBezTo>
                        <a:close/>
                      </a:path>
                    </a:pathLst>
                  </a:custGeom>
                  <ask:type>
                    <ask:lineSketchNone/>
                  </ask:type>
                </ask:lineSketchStyleProps>
              </a:ext>
            </a:extLst>
          </a:ln>
        </p:spPr>
        <p:txBody>
          <a:bodyPr wrap="square" rtlCol="0">
            <a:spAutoFit/>
          </a:bodyPr>
          <a:lstStyle/>
          <a:p>
            <a:pPr algn="ctr"/>
            <a:r>
              <a:rPr lang="en-GB" sz="5400" b="1" dirty="0"/>
              <a:t>INTRODUCTION</a:t>
            </a:r>
            <a:endParaRPr lang="en-GB" b="1" dirty="0"/>
          </a:p>
        </p:txBody>
      </p:sp>
      <p:sp>
        <p:nvSpPr>
          <p:cNvPr id="22" name="TextBox 21">
            <a:extLst>
              <a:ext uri="{FF2B5EF4-FFF2-40B4-BE49-F238E27FC236}">
                <a16:creationId xmlns:a16="http://schemas.microsoft.com/office/drawing/2014/main" id="{9F33E56E-A51B-4CBD-A258-DD212117C7BC}"/>
              </a:ext>
            </a:extLst>
          </p:cNvPr>
          <p:cNvSpPr txBox="1"/>
          <p:nvPr/>
        </p:nvSpPr>
        <p:spPr>
          <a:xfrm>
            <a:off x="26757563" y="26850122"/>
            <a:ext cx="3313758" cy="923330"/>
          </a:xfrm>
          <a:prstGeom prst="rect">
            <a:avLst/>
          </a:prstGeom>
          <a:noFill/>
          <a:ln w="76200">
            <a:solidFill>
              <a:schemeClr val="tx1">
                <a:lumMod val="85000"/>
                <a:lumOff val="15000"/>
              </a:schemeClr>
            </a:solidFill>
            <a:prstDash val="lgDash"/>
            <a:extLst>
              <a:ext uri="{C807C97D-BFC1-408E-A445-0C87EB9F89A2}">
                <ask:lineSketchStyleProps xmlns:ask="http://schemas.microsoft.com/office/drawing/2018/sketchyshapes" sd="1645314886">
                  <a:custGeom>
                    <a:avLst/>
                    <a:gdLst>
                      <a:gd name="connsiteX0" fmla="*/ 0 w 2053481"/>
                      <a:gd name="connsiteY0" fmla="*/ 0 h 1107996"/>
                      <a:gd name="connsiteX1" fmla="*/ 451766 w 2053481"/>
                      <a:gd name="connsiteY1" fmla="*/ 0 h 1107996"/>
                      <a:gd name="connsiteX2" fmla="*/ 924066 w 2053481"/>
                      <a:gd name="connsiteY2" fmla="*/ 0 h 1107996"/>
                      <a:gd name="connsiteX3" fmla="*/ 1478506 w 2053481"/>
                      <a:gd name="connsiteY3" fmla="*/ 0 h 1107996"/>
                      <a:gd name="connsiteX4" fmla="*/ 2053481 w 2053481"/>
                      <a:gd name="connsiteY4" fmla="*/ 0 h 1107996"/>
                      <a:gd name="connsiteX5" fmla="*/ 2053481 w 2053481"/>
                      <a:gd name="connsiteY5" fmla="*/ 531838 h 1107996"/>
                      <a:gd name="connsiteX6" fmla="*/ 2053481 w 2053481"/>
                      <a:gd name="connsiteY6" fmla="*/ 1107996 h 1107996"/>
                      <a:gd name="connsiteX7" fmla="*/ 1540111 w 2053481"/>
                      <a:gd name="connsiteY7" fmla="*/ 1107996 h 1107996"/>
                      <a:gd name="connsiteX8" fmla="*/ 1088345 w 2053481"/>
                      <a:gd name="connsiteY8" fmla="*/ 1107996 h 1107996"/>
                      <a:gd name="connsiteX9" fmla="*/ 574975 w 2053481"/>
                      <a:gd name="connsiteY9" fmla="*/ 1107996 h 1107996"/>
                      <a:gd name="connsiteX10" fmla="*/ 0 w 2053481"/>
                      <a:gd name="connsiteY10" fmla="*/ 1107996 h 1107996"/>
                      <a:gd name="connsiteX11" fmla="*/ 0 w 2053481"/>
                      <a:gd name="connsiteY11" fmla="*/ 531838 h 1107996"/>
                      <a:gd name="connsiteX12" fmla="*/ 0 w 2053481"/>
                      <a:gd name="connsiteY12" fmla="*/ 0 h 1107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53481" h="1107996" extrusionOk="0">
                        <a:moveTo>
                          <a:pt x="0" y="0"/>
                        </a:moveTo>
                        <a:cubicBezTo>
                          <a:pt x="165509" y="-53079"/>
                          <a:pt x="240152" y="8120"/>
                          <a:pt x="451766" y="0"/>
                        </a:cubicBezTo>
                        <a:cubicBezTo>
                          <a:pt x="663380" y="-8120"/>
                          <a:pt x="716390" y="55480"/>
                          <a:pt x="924066" y="0"/>
                        </a:cubicBezTo>
                        <a:cubicBezTo>
                          <a:pt x="1131742" y="-55480"/>
                          <a:pt x="1331563" y="32991"/>
                          <a:pt x="1478506" y="0"/>
                        </a:cubicBezTo>
                        <a:cubicBezTo>
                          <a:pt x="1625449" y="-32991"/>
                          <a:pt x="1885933" y="19945"/>
                          <a:pt x="2053481" y="0"/>
                        </a:cubicBezTo>
                        <a:cubicBezTo>
                          <a:pt x="2116790" y="160441"/>
                          <a:pt x="1989920" y="275972"/>
                          <a:pt x="2053481" y="531838"/>
                        </a:cubicBezTo>
                        <a:cubicBezTo>
                          <a:pt x="2117042" y="787704"/>
                          <a:pt x="2052378" y="968794"/>
                          <a:pt x="2053481" y="1107996"/>
                        </a:cubicBezTo>
                        <a:cubicBezTo>
                          <a:pt x="1929611" y="1130064"/>
                          <a:pt x="1659639" y="1082329"/>
                          <a:pt x="1540111" y="1107996"/>
                        </a:cubicBezTo>
                        <a:cubicBezTo>
                          <a:pt x="1420583" y="1133663"/>
                          <a:pt x="1199081" y="1095316"/>
                          <a:pt x="1088345" y="1107996"/>
                        </a:cubicBezTo>
                        <a:cubicBezTo>
                          <a:pt x="977609" y="1120676"/>
                          <a:pt x="787118" y="1081730"/>
                          <a:pt x="574975" y="1107996"/>
                        </a:cubicBezTo>
                        <a:cubicBezTo>
                          <a:pt x="362832" y="1134262"/>
                          <a:pt x="203791" y="1073744"/>
                          <a:pt x="0" y="1107996"/>
                        </a:cubicBezTo>
                        <a:cubicBezTo>
                          <a:pt x="-28806" y="961112"/>
                          <a:pt x="35579" y="787477"/>
                          <a:pt x="0" y="531838"/>
                        </a:cubicBezTo>
                        <a:cubicBezTo>
                          <a:pt x="-35579" y="276199"/>
                          <a:pt x="14796" y="235274"/>
                          <a:pt x="0" y="0"/>
                        </a:cubicBezTo>
                        <a:close/>
                      </a:path>
                    </a:pathLst>
                  </a:custGeom>
                  <ask:type>
                    <ask:lineSketchNone/>
                  </ask:type>
                </ask:lineSketchStyleProps>
              </a:ext>
            </a:extLst>
          </a:ln>
        </p:spPr>
        <p:txBody>
          <a:bodyPr wrap="square" rtlCol="0">
            <a:spAutoFit/>
          </a:bodyPr>
          <a:lstStyle/>
          <a:p>
            <a:pPr algn="ctr"/>
            <a:r>
              <a:rPr lang="en-GB" sz="5400" b="1" dirty="0"/>
              <a:t>METHODS</a:t>
            </a:r>
            <a:endParaRPr lang="en-GB" b="1" dirty="0"/>
          </a:p>
        </p:txBody>
      </p:sp>
      <p:sp>
        <p:nvSpPr>
          <p:cNvPr id="26" name="TextBox 25">
            <a:extLst>
              <a:ext uri="{FF2B5EF4-FFF2-40B4-BE49-F238E27FC236}">
                <a16:creationId xmlns:a16="http://schemas.microsoft.com/office/drawing/2014/main" id="{12E520D7-8735-41C5-AD64-2CD589A00ABF}"/>
              </a:ext>
            </a:extLst>
          </p:cNvPr>
          <p:cNvSpPr txBox="1"/>
          <p:nvPr/>
        </p:nvSpPr>
        <p:spPr>
          <a:xfrm>
            <a:off x="60972" y="15560634"/>
            <a:ext cx="9577602" cy="13142059"/>
          </a:xfrm>
          <a:prstGeom prst="rect">
            <a:avLst/>
          </a:prstGeom>
          <a:noFill/>
        </p:spPr>
        <p:txBody>
          <a:bodyPr wrap="square" rtlCol="0">
            <a:spAutoFit/>
          </a:bodyPr>
          <a:lstStyle/>
          <a:p>
            <a:endParaRPr lang="en-GB" sz="4400" dirty="0"/>
          </a:p>
          <a:p>
            <a:pPr marL="571500" indent="-571500">
              <a:buFont typeface="Calibri" panose="020F0502020204030204" pitchFamily="34" charset="0"/>
              <a:buChar char="→"/>
            </a:pPr>
            <a:r>
              <a:rPr lang="en-GB" sz="4400" dirty="0"/>
              <a:t> Carbon sequestration                        can be carried out by both           above-ground biomass                       and below-ground soils which will link together and form a large carbon pool. [2]</a:t>
            </a:r>
          </a:p>
          <a:p>
            <a:pPr marL="571500" indent="-571500">
              <a:buFont typeface="Calibri" panose="020F0502020204030204" pitchFamily="34" charset="0"/>
              <a:buChar char="→"/>
            </a:pPr>
            <a:endParaRPr lang="en-GB" sz="4400" dirty="0"/>
          </a:p>
          <a:p>
            <a:pPr marL="571500" indent="-571500">
              <a:buFont typeface="Calibri" panose="020F0502020204030204" pitchFamily="34" charset="0"/>
              <a:buChar char="→"/>
            </a:pPr>
            <a:r>
              <a:rPr lang="en-GB" sz="4400" dirty="0"/>
              <a:t>Sequestration is essential to reducing the global CO</a:t>
            </a:r>
            <a:r>
              <a:rPr lang="en-GB" sz="4400" baseline="-25000" dirty="0"/>
              <a:t>2 </a:t>
            </a:r>
            <a:r>
              <a:rPr lang="en-GB" sz="4400" dirty="0"/>
              <a:t>levels as they reach an ultimate high of 407.4 ± 0.1ppm in 2018. [3]</a:t>
            </a:r>
          </a:p>
          <a:p>
            <a:pPr marL="571500" indent="-571500">
              <a:buFont typeface="Calibri" panose="020F0502020204030204" pitchFamily="34" charset="0"/>
              <a:buChar char="→"/>
            </a:pPr>
            <a:endParaRPr lang="en-GB" sz="4400" dirty="0"/>
          </a:p>
          <a:p>
            <a:pPr marL="571500" indent="-571500">
              <a:buFont typeface="Calibri" panose="020F0502020204030204" pitchFamily="34" charset="0"/>
              <a:buChar char="→"/>
            </a:pPr>
            <a:r>
              <a:rPr lang="en-GB" sz="4400" dirty="0"/>
              <a:t>There is many factors that affect the rates including age and soil composition. This study focusses on tree species. </a:t>
            </a:r>
          </a:p>
          <a:p>
            <a:endParaRPr lang="en-GB" sz="3600" baseline="-25000" dirty="0"/>
          </a:p>
          <a:p>
            <a:pPr marL="571500" indent="-571500">
              <a:buFont typeface="Calibri" panose="020F0502020204030204" pitchFamily="34" charset="0"/>
              <a:buChar char="→"/>
            </a:pPr>
            <a:endParaRPr lang="en-GB" sz="4000" dirty="0"/>
          </a:p>
          <a:p>
            <a:pPr marL="571500" indent="-571500">
              <a:buFont typeface="Calibri" panose="020F0502020204030204" pitchFamily="34" charset="0"/>
              <a:buChar char="→"/>
            </a:pPr>
            <a:endParaRPr lang="en-GB" sz="3600" dirty="0"/>
          </a:p>
        </p:txBody>
      </p:sp>
      <p:sp>
        <p:nvSpPr>
          <p:cNvPr id="28" name="TextBox 27">
            <a:extLst>
              <a:ext uri="{FF2B5EF4-FFF2-40B4-BE49-F238E27FC236}">
                <a16:creationId xmlns:a16="http://schemas.microsoft.com/office/drawing/2014/main" id="{28D9AA05-AAE5-4891-AD55-5B278AE29634}"/>
              </a:ext>
            </a:extLst>
          </p:cNvPr>
          <p:cNvSpPr txBox="1"/>
          <p:nvPr/>
        </p:nvSpPr>
        <p:spPr>
          <a:xfrm>
            <a:off x="10215826" y="15169014"/>
            <a:ext cx="1862969" cy="923330"/>
          </a:xfrm>
          <a:prstGeom prst="rect">
            <a:avLst/>
          </a:prstGeom>
          <a:noFill/>
          <a:ln w="76200">
            <a:solidFill>
              <a:schemeClr val="bg1"/>
            </a:solidFill>
            <a:prstDash val="lgDash"/>
            <a:extLst>
              <a:ext uri="{C807C97D-BFC1-408E-A445-0C87EB9F89A2}">
                <ask:lineSketchStyleProps xmlns:ask="http://schemas.microsoft.com/office/drawing/2018/sketchyshapes" sd="1645314886">
                  <a:custGeom>
                    <a:avLst/>
                    <a:gdLst>
                      <a:gd name="connsiteX0" fmla="*/ 0 w 2053481"/>
                      <a:gd name="connsiteY0" fmla="*/ 0 h 1107996"/>
                      <a:gd name="connsiteX1" fmla="*/ 451766 w 2053481"/>
                      <a:gd name="connsiteY1" fmla="*/ 0 h 1107996"/>
                      <a:gd name="connsiteX2" fmla="*/ 924066 w 2053481"/>
                      <a:gd name="connsiteY2" fmla="*/ 0 h 1107996"/>
                      <a:gd name="connsiteX3" fmla="*/ 1478506 w 2053481"/>
                      <a:gd name="connsiteY3" fmla="*/ 0 h 1107996"/>
                      <a:gd name="connsiteX4" fmla="*/ 2053481 w 2053481"/>
                      <a:gd name="connsiteY4" fmla="*/ 0 h 1107996"/>
                      <a:gd name="connsiteX5" fmla="*/ 2053481 w 2053481"/>
                      <a:gd name="connsiteY5" fmla="*/ 531838 h 1107996"/>
                      <a:gd name="connsiteX6" fmla="*/ 2053481 w 2053481"/>
                      <a:gd name="connsiteY6" fmla="*/ 1107996 h 1107996"/>
                      <a:gd name="connsiteX7" fmla="*/ 1540111 w 2053481"/>
                      <a:gd name="connsiteY7" fmla="*/ 1107996 h 1107996"/>
                      <a:gd name="connsiteX8" fmla="*/ 1088345 w 2053481"/>
                      <a:gd name="connsiteY8" fmla="*/ 1107996 h 1107996"/>
                      <a:gd name="connsiteX9" fmla="*/ 574975 w 2053481"/>
                      <a:gd name="connsiteY9" fmla="*/ 1107996 h 1107996"/>
                      <a:gd name="connsiteX10" fmla="*/ 0 w 2053481"/>
                      <a:gd name="connsiteY10" fmla="*/ 1107996 h 1107996"/>
                      <a:gd name="connsiteX11" fmla="*/ 0 w 2053481"/>
                      <a:gd name="connsiteY11" fmla="*/ 531838 h 1107996"/>
                      <a:gd name="connsiteX12" fmla="*/ 0 w 2053481"/>
                      <a:gd name="connsiteY12" fmla="*/ 0 h 1107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53481" h="1107996" extrusionOk="0">
                        <a:moveTo>
                          <a:pt x="0" y="0"/>
                        </a:moveTo>
                        <a:cubicBezTo>
                          <a:pt x="165509" y="-53079"/>
                          <a:pt x="240152" y="8120"/>
                          <a:pt x="451766" y="0"/>
                        </a:cubicBezTo>
                        <a:cubicBezTo>
                          <a:pt x="663380" y="-8120"/>
                          <a:pt x="716390" y="55480"/>
                          <a:pt x="924066" y="0"/>
                        </a:cubicBezTo>
                        <a:cubicBezTo>
                          <a:pt x="1131742" y="-55480"/>
                          <a:pt x="1331563" y="32991"/>
                          <a:pt x="1478506" y="0"/>
                        </a:cubicBezTo>
                        <a:cubicBezTo>
                          <a:pt x="1625449" y="-32991"/>
                          <a:pt x="1885933" y="19945"/>
                          <a:pt x="2053481" y="0"/>
                        </a:cubicBezTo>
                        <a:cubicBezTo>
                          <a:pt x="2116790" y="160441"/>
                          <a:pt x="1989920" y="275972"/>
                          <a:pt x="2053481" y="531838"/>
                        </a:cubicBezTo>
                        <a:cubicBezTo>
                          <a:pt x="2117042" y="787704"/>
                          <a:pt x="2052378" y="968794"/>
                          <a:pt x="2053481" y="1107996"/>
                        </a:cubicBezTo>
                        <a:cubicBezTo>
                          <a:pt x="1929611" y="1130064"/>
                          <a:pt x="1659639" y="1082329"/>
                          <a:pt x="1540111" y="1107996"/>
                        </a:cubicBezTo>
                        <a:cubicBezTo>
                          <a:pt x="1420583" y="1133663"/>
                          <a:pt x="1199081" y="1095316"/>
                          <a:pt x="1088345" y="1107996"/>
                        </a:cubicBezTo>
                        <a:cubicBezTo>
                          <a:pt x="977609" y="1120676"/>
                          <a:pt x="787118" y="1081730"/>
                          <a:pt x="574975" y="1107996"/>
                        </a:cubicBezTo>
                        <a:cubicBezTo>
                          <a:pt x="362832" y="1134262"/>
                          <a:pt x="203791" y="1073744"/>
                          <a:pt x="0" y="1107996"/>
                        </a:cubicBezTo>
                        <a:cubicBezTo>
                          <a:pt x="-28806" y="961112"/>
                          <a:pt x="35579" y="787477"/>
                          <a:pt x="0" y="531838"/>
                        </a:cubicBezTo>
                        <a:cubicBezTo>
                          <a:pt x="-35579" y="276199"/>
                          <a:pt x="14796" y="235274"/>
                          <a:pt x="0" y="0"/>
                        </a:cubicBezTo>
                        <a:close/>
                      </a:path>
                    </a:pathLst>
                  </a:custGeom>
                  <ask:type>
                    <ask:lineSketchNone/>
                  </ask:type>
                </ask:lineSketchStyleProps>
              </a:ext>
            </a:extLst>
          </a:ln>
        </p:spPr>
        <p:txBody>
          <a:bodyPr wrap="square" rtlCol="0">
            <a:spAutoFit/>
          </a:bodyPr>
          <a:lstStyle/>
          <a:p>
            <a:pPr algn="ctr"/>
            <a:r>
              <a:rPr lang="en-GB" sz="5400" b="1" dirty="0">
                <a:solidFill>
                  <a:schemeClr val="bg1"/>
                </a:solidFill>
              </a:rPr>
              <a:t>AIMS</a:t>
            </a:r>
            <a:endParaRPr lang="en-GB" sz="1400" b="1" dirty="0">
              <a:solidFill>
                <a:schemeClr val="bg1"/>
              </a:solidFill>
            </a:endParaRPr>
          </a:p>
        </p:txBody>
      </p:sp>
      <p:cxnSp>
        <p:nvCxnSpPr>
          <p:cNvPr id="38" name="Straight Connector 37">
            <a:extLst>
              <a:ext uri="{FF2B5EF4-FFF2-40B4-BE49-F238E27FC236}">
                <a16:creationId xmlns:a16="http://schemas.microsoft.com/office/drawing/2014/main" id="{4E562380-9C6C-423D-9EF8-B80C10FD0474}"/>
              </a:ext>
            </a:extLst>
          </p:cNvPr>
          <p:cNvCxnSpPr/>
          <p:nvPr/>
        </p:nvCxnSpPr>
        <p:spPr>
          <a:xfrm>
            <a:off x="10626435" y="20907820"/>
            <a:ext cx="8405758" cy="0"/>
          </a:xfrm>
          <a:prstGeom prst="line">
            <a:avLst/>
          </a:prstGeom>
          <a:ln w="76200">
            <a:solidFill>
              <a:schemeClr val="bg1"/>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8A59B8B1-37CE-4639-B9F6-B69FC9500844}"/>
              </a:ext>
            </a:extLst>
          </p:cNvPr>
          <p:cNvSpPr txBox="1"/>
          <p:nvPr/>
        </p:nvSpPr>
        <p:spPr>
          <a:xfrm>
            <a:off x="13836729" y="16342657"/>
            <a:ext cx="6062280" cy="4154984"/>
          </a:xfrm>
          <a:prstGeom prst="rect">
            <a:avLst/>
          </a:prstGeom>
          <a:noFill/>
        </p:spPr>
        <p:txBody>
          <a:bodyPr wrap="square" rtlCol="0">
            <a:spAutoFit/>
          </a:bodyPr>
          <a:lstStyle/>
          <a:p>
            <a:r>
              <a:rPr lang="en-GB" sz="4400" dirty="0">
                <a:solidFill>
                  <a:schemeClr val="bg1"/>
                </a:solidFill>
              </a:rPr>
              <a:t>To calculate the carbon sequestration rate in Farlow Wood and determine if this rate is affected by species of tree. </a:t>
            </a:r>
          </a:p>
        </p:txBody>
      </p:sp>
      <p:sp>
        <p:nvSpPr>
          <p:cNvPr id="62" name="TextBox 61">
            <a:extLst>
              <a:ext uri="{FF2B5EF4-FFF2-40B4-BE49-F238E27FC236}">
                <a16:creationId xmlns:a16="http://schemas.microsoft.com/office/drawing/2014/main" id="{B022B7D8-BC2C-4288-AC54-AEFCAAC5AB20}"/>
              </a:ext>
            </a:extLst>
          </p:cNvPr>
          <p:cNvSpPr txBox="1"/>
          <p:nvPr/>
        </p:nvSpPr>
        <p:spPr>
          <a:xfrm>
            <a:off x="10262348" y="21848672"/>
            <a:ext cx="9403012" cy="3477875"/>
          </a:xfrm>
          <a:prstGeom prst="rect">
            <a:avLst/>
          </a:prstGeom>
          <a:noFill/>
        </p:spPr>
        <p:txBody>
          <a:bodyPr wrap="square" rtlCol="0">
            <a:spAutoFit/>
          </a:bodyPr>
          <a:lstStyle/>
          <a:p>
            <a:pPr marL="342900" indent="-342900">
              <a:buFont typeface="+mj-lt"/>
              <a:buAutoNum type="arabicPeriod"/>
            </a:pPr>
            <a:r>
              <a:rPr lang="en-GB" sz="4400" dirty="0">
                <a:solidFill>
                  <a:schemeClr val="bg1"/>
                </a:solidFill>
              </a:rPr>
              <a:t>  Tree species does not have an effect on carbon sequestration rates.</a:t>
            </a:r>
          </a:p>
          <a:p>
            <a:pPr marL="342900" indent="-342900">
              <a:buFont typeface="+mj-lt"/>
              <a:buAutoNum type="arabicPeriod"/>
            </a:pPr>
            <a:endParaRPr lang="en-GB" sz="4400" dirty="0">
              <a:solidFill>
                <a:schemeClr val="bg1"/>
              </a:solidFill>
            </a:endParaRPr>
          </a:p>
          <a:p>
            <a:pPr marL="342900" indent="-342900">
              <a:buFont typeface="+mj-lt"/>
              <a:buAutoNum type="arabicPeriod"/>
            </a:pPr>
            <a:r>
              <a:rPr lang="en-GB" sz="4400" dirty="0">
                <a:solidFill>
                  <a:schemeClr val="bg1"/>
                </a:solidFill>
              </a:rPr>
              <a:t>Tree species does have an effect on carbon sequestration rates.</a:t>
            </a:r>
          </a:p>
        </p:txBody>
      </p:sp>
      <p:sp>
        <p:nvSpPr>
          <p:cNvPr id="67" name="Isosceles Triangle 66">
            <a:extLst>
              <a:ext uri="{FF2B5EF4-FFF2-40B4-BE49-F238E27FC236}">
                <a16:creationId xmlns:a16="http://schemas.microsoft.com/office/drawing/2014/main" id="{4512383A-2202-4756-8E29-FB722EA54FE3}"/>
              </a:ext>
            </a:extLst>
          </p:cNvPr>
          <p:cNvSpPr/>
          <p:nvPr/>
        </p:nvSpPr>
        <p:spPr>
          <a:xfrm rot="5400000">
            <a:off x="19757310" y="15576178"/>
            <a:ext cx="1215563" cy="785410"/>
          </a:xfrm>
          <a:prstGeom prst="triangl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79" name="Graphic 78" descr="Fir tree">
            <a:extLst>
              <a:ext uri="{FF2B5EF4-FFF2-40B4-BE49-F238E27FC236}">
                <a16:creationId xmlns:a16="http://schemas.microsoft.com/office/drawing/2014/main" id="{EE024B7F-FFED-4E6F-9586-665DB06A4DA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214248" y="15169087"/>
            <a:ext cx="2621503" cy="2621503"/>
          </a:xfrm>
          <a:prstGeom prst="rect">
            <a:avLst/>
          </a:prstGeom>
        </p:spPr>
      </p:pic>
      <p:pic>
        <p:nvPicPr>
          <p:cNvPr id="82" name="Graphic 81" descr="Deciduous tree">
            <a:extLst>
              <a:ext uri="{FF2B5EF4-FFF2-40B4-BE49-F238E27FC236}">
                <a16:creationId xmlns:a16="http://schemas.microsoft.com/office/drawing/2014/main" id="{A6382008-AE94-494B-B7AB-CC2A4B908C6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2231544" y="16044240"/>
            <a:ext cx="2621503" cy="2621503"/>
          </a:xfrm>
          <a:prstGeom prst="rect">
            <a:avLst/>
          </a:prstGeom>
        </p:spPr>
      </p:pic>
      <p:sp>
        <p:nvSpPr>
          <p:cNvPr id="83" name="TextBox 82">
            <a:extLst>
              <a:ext uri="{FF2B5EF4-FFF2-40B4-BE49-F238E27FC236}">
                <a16:creationId xmlns:a16="http://schemas.microsoft.com/office/drawing/2014/main" id="{369DEEAC-33D9-4C71-A5CC-83675BC29653}"/>
              </a:ext>
            </a:extLst>
          </p:cNvPr>
          <p:cNvSpPr txBox="1"/>
          <p:nvPr/>
        </p:nvSpPr>
        <p:spPr>
          <a:xfrm>
            <a:off x="25085842" y="15135315"/>
            <a:ext cx="5323865" cy="4154984"/>
          </a:xfrm>
          <a:prstGeom prst="rect">
            <a:avLst/>
          </a:prstGeom>
          <a:noFill/>
        </p:spPr>
        <p:txBody>
          <a:bodyPr wrap="square" rtlCol="0">
            <a:spAutoFit/>
          </a:bodyPr>
          <a:lstStyle/>
          <a:p>
            <a:pPr marL="571500" indent="-571500">
              <a:buFont typeface="Calibri" panose="020F0502020204030204" pitchFamily="34" charset="0"/>
              <a:buChar char="→"/>
            </a:pPr>
            <a:r>
              <a:rPr lang="en-GB" sz="4400" dirty="0"/>
              <a:t>Identify tree species using leaves. </a:t>
            </a:r>
          </a:p>
          <a:p>
            <a:pPr marL="571500" indent="-571500">
              <a:buFont typeface="Calibri" panose="020F0502020204030204" pitchFamily="34" charset="0"/>
              <a:buChar char="→"/>
            </a:pPr>
            <a:r>
              <a:rPr lang="en-GB" sz="4400" dirty="0"/>
              <a:t>Determine if species is soft or hardwood.</a:t>
            </a:r>
          </a:p>
        </p:txBody>
      </p:sp>
      <p:pic>
        <p:nvPicPr>
          <p:cNvPr id="85" name="Graphic 84" descr="Alterations &amp; Tailoring">
            <a:extLst>
              <a:ext uri="{FF2B5EF4-FFF2-40B4-BE49-F238E27FC236}">
                <a16:creationId xmlns:a16="http://schemas.microsoft.com/office/drawing/2014/main" id="{47E7F6E2-3253-402C-B73B-A5AD3A864A67}"/>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26036544" y="19529466"/>
            <a:ext cx="3796218" cy="3796218"/>
          </a:xfrm>
          <a:prstGeom prst="rect">
            <a:avLst/>
          </a:prstGeom>
        </p:spPr>
      </p:pic>
      <p:sp>
        <p:nvSpPr>
          <p:cNvPr id="86" name="TextBox 85">
            <a:extLst>
              <a:ext uri="{FF2B5EF4-FFF2-40B4-BE49-F238E27FC236}">
                <a16:creationId xmlns:a16="http://schemas.microsoft.com/office/drawing/2014/main" id="{689A0205-2ED0-466B-BBA7-70FA617B170C}"/>
              </a:ext>
            </a:extLst>
          </p:cNvPr>
          <p:cNvSpPr txBox="1"/>
          <p:nvPr/>
        </p:nvSpPr>
        <p:spPr>
          <a:xfrm>
            <a:off x="20365091" y="19160730"/>
            <a:ext cx="5536958" cy="4154984"/>
          </a:xfrm>
          <a:prstGeom prst="rect">
            <a:avLst/>
          </a:prstGeom>
          <a:noFill/>
        </p:spPr>
        <p:txBody>
          <a:bodyPr wrap="square" rtlCol="0">
            <a:spAutoFit/>
          </a:bodyPr>
          <a:lstStyle/>
          <a:p>
            <a:pPr marL="571500" indent="-571500">
              <a:buFont typeface="Calibri" panose="020F0502020204030204" pitchFamily="34" charset="0"/>
              <a:buChar char="→"/>
            </a:pPr>
            <a:r>
              <a:rPr lang="en-GB" sz="4400" dirty="0"/>
              <a:t>Using a measuring tape, measure the circumference at 1m.</a:t>
            </a:r>
          </a:p>
          <a:p>
            <a:pPr marL="571500" indent="-571500">
              <a:buFont typeface="Calibri" panose="020F0502020204030204" pitchFamily="34" charset="0"/>
              <a:buChar char="→"/>
            </a:pPr>
            <a:r>
              <a:rPr lang="en-GB" sz="4400" dirty="0"/>
              <a:t>Convert this to diameter.</a:t>
            </a:r>
          </a:p>
        </p:txBody>
      </p:sp>
      <p:sp>
        <p:nvSpPr>
          <p:cNvPr id="88" name="TextBox 87">
            <a:extLst>
              <a:ext uri="{FF2B5EF4-FFF2-40B4-BE49-F238E27FC236}">
                <a16:creationId xmlns:a16="http://schemas.microsoft.com/office/drawing/2014/main" id="{A95F6640-DD86-4E9F-9790-EA4D98E16BC4}"/>
              </a:ext>
            </a:extLst>
          </p:cNvPr>
          <p:cNvSpPr txBox="1"/>
          <p:nvPr/>
        </p:nvSpPr>
        <p:spPr>
          <a:xfrm>
            <a:off x="25360361" y="23168098"/>
            <a:ext cx="5323865" cy="3477875"/>
          </a:xfrm>
          <a:prstGeom prst="rect">
            <a:avLst/>
          </a:prstGeom>
          <a:noFill/>
        </p:spPr>
        <p:txBody>
          <a:bodyPr wrap="square" rtlCol="0">
            <a:spAutoFit/>
          </a:bodyPr>
          <a:lstStyle/>
          <a:p>
            <a:pPr marL="571500" indent="-571500">
              <a:buFont typeface="Calibri" panose="020F0502020204030204" pitchFamily="34" charset="0"/>
              <a:buChar char="→"/>
            </a:pPr>
            <a:r>
              <a:rPr lang="en-GB" sz="4400" dirty="0"/>
              <a:t>Use equations to calculate the carbon sequestration in metric tons.</a:t>
            </a:r>
          </a:p>
        </p:txBody>
      </p:sp>
      <p:pic>
        <p:nvPicPr>
          <p:cNvPr id="90" name="Graphic 89" descr="Mathematics">
            <a:extLst>
              <a:ext uri="{FF2B5EF4-FFF2-40B4-BE49-F238E27FC236}">
                <a16:creationId xmlns:a16="http://schemas.microsoft.com/office/drawing/2014/main" id="{1C59AA79-3FBB-4E1E-9DAB-4B61C0C905B6}"/>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21010931" y="23004956"/>
            <a:ext cx="4145539" cy="4145539"/>
          </a:xfrm>
          <a:prstGeom prst="rect">
            <a:avLst/>
          </a:prstGeom>
        </p:spPr>
      </p:pic>
      <p:cxnSp>
        <p:nvCxnSpPr>
          <p:cNvPr id="92" name="Straight Arrow Connector 91">
            <a:extLst>
              <a:ext uri="{FF2B5EF4-FFF2-40B4-BE49-F238E27FC236}">
                <a16:creationId xmlns:a16="http://schemas.microsoft.com/office/drawing/2014/main" id="{E9BC7772-44EB-41EC-BBCD-04BF67C971FB}"/>
              </a:ext>
            </a:extLst>
          </p:cNvPr>
          <p:cNvCxnSpPr>
            <a:cxnSpLocks/>
          </p:cNvCxnSpPr>
          <p:nvPr/>
        </p:nvCxnSpPr>
        <p:spPr>
          <a:xfrm>
            <a:off x="24897590" y="18664140"/>
            <a:ext cx="1086710" cy="1121146"/>
          </a:xfrm>
          <a:prstGeom prst="straightConnector1">
            <a:avLst/>
          </a:prstGeom>
          <a:ln w="158750">
            <a:solidFill>
              <a:schemeClr val="accent6"/>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3EC42C13-BDB3-4B61-8028-AF2AD02A4CBB}"/>
              </a:ext>
            </a:extLst>
          </p:cNvPr>
          <p:cNvCxnSpPr>
            <a:cxnSpLocks/>
          </p:cNvCxnSpPr>
          <p:nvPr/>
        </p:nvCxnSpPr>
        <p:spPr>
          <a:xfrm flipH="1">
            <a:off x="24795548" y="22258551"/>
            <a:ext cx="977537" cy="1121146"/>
          </a:xfrm>
          <a:prstGeom prst="straightConnector1">
            <a:avLst/>
          </a:prstGeom>
          <a:ln w="158750">
            <a:solidFill>
              <a:schemeClr val="accent6"/>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16" name="Isosceles Triangle 115">
            <a:extLst>
              <a:ext uri="{FF2B5EF4-FFF2-40B4-BE49-F238E27FC236}">
                <a16:creationId xmlns:a16="http://schemas.microsoft.com/office/drawing/2014/main" id="{140DEB7E-7D56-495E-9C7D-90D288079BB9}"/>
              </a:ext>
            </a:extLst>
          </p:cNvPr>
          <p:cNvSpPr/>
          <p:nvPr/>
        </p:nvSpPr>
        <p:spPr>
          <a:xfrm rot="16200000">
            <a:off x="8518726" y="38734184"/>
            <a:ext cx="1511042" cy="889981"/>
          </a:xfrm>
          <a:prstGeom prst="triangl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8" name="TextBox 117">
            <a:extLst>
              <a:ext uri="{FF2B5EF4-FFF2-40B4-BE49-F238E27FC236}">
                <a16:creationId xmlns:a16="http://schemas.microsoft.com/office/drawing/2014/main" id="{266D58D9-9A3E-4F82-935C-804B1417BF2A}"/>
              </a:ext>
            </a:extLst>
          </p:cNvPr>
          <p:cNvSpPr txBox="1"/>
          <p:nvPr/>
        </p:nvSpPr>
        <p:spPr>
          <a:xfrm>
            <a:off x="10101873" y="29482316"/>
            <a:ext cx="2845815" cy="923330"/>
          </a:xfrm>
          <a:prstGeom prst="rect">
            <a:avLst/>
          </a:prstGeom>
          <a:noFill/>
          <a:ln w="76200">
            <a:solidFill>
              <a:schemeClr val="bg1"/>
            </a:solidFill>
            <a:prstDash val="lgDash"/>
            <a:extLst>
              <a:ext uri="{C807C97D-BFC1-408E-A445-0C87EB9F89A2}">
                <ask:lineSketchStyleProps xmlns:ask="http://schemas.microsoft.com/office/drawing/2018/sketchyshapes" sd="1645314886">
                  <a:custGeom>
                    <a:avLst/>
                    <a:gdLst>
                      <a:gd name="connsiteX0" fmla="*/ 0 w 2053481"/>
                      <a:gd name="connsiteY0" fmla="*/ 0 h 1107996"/>
                      <a:gd name="connsiteX1" fmla="*/ 451766 w 2053481"/>
                      <a:gd name="connsiteY1" fmla="*/ 0 h 1107996"/>
                      <a:gd name="connsiteX2" fmla="*/ 924066 w 2053481"/>
                      <a:gd name="connsiteY2" fmla="*/ 0 h 1107996"/>
                      <a:gd name="connsiteX3" fmla="*/ 1478506 w 2053481"/>
                      <a:gd name="connsiteY3" fmla="*/ 0 h 1107996"/>
                      <a:gd name="connsiteX4" fmla="*/ 2053481 w 2053481"/>
                      <a:gd name="connsiteY4" fmla="*/ 0 h 1107996"/>
                      <a:gd name="connsiteX5" fmla="*/ 2053481 w 2053481"/>
                      <a:gd name="connsiteY5" fmla="*/ 531838 h 1107996"/>
                      <a:gd name="connsiteX6" fmla="*/ 2053481 w 2053481"/>
                      <a:gd name="connsiteY6" fmla="*/ 1107996 h 1107996"/>
                      <a:gd name="connsiteX7" fmla="*/ 1540111 w 2053481"/>
                      <a:gd name="connsiteY7" fmla="*/ 1107996 h 1107996"/>
                      <a:gd name="connsiteX8" fmla="*/ 1088345 w 2053481"/>
                      <a:gd name="connsiteY8" fmla="*/ 1107996 h 1107996"/>
                      <a:gd name="connsiteX9" fmla="*/ 574975 w 2053481"/>
                      <a:gd name="connsiteY9" fmla="*/ 1107996 h 1107996"/>
                      <a:gd name="connsiteX10" fmla="*/ 0 w 2053481"/>
                      <a:gd name="connsiteY10" fmla="*/ 1107996 h 1107996"/>
                      <a:gd name="connsiteX11" fmla="*/ 0 w 2053481"/>
                      <a:gd name="connsiteY11" fmla="*/ 531838 h 1107996"/>
                      <a:gd name="connsiteX12" fmla="*/ 0 w 2053481"/>
                      <a:gd name="connsiteY12" fmla="*/ 0 h 1107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53481" h="1107996" extrusionOk="0">
                        <a:moveTo>
                          <a:pt x="0" y="0"/>
                        </a:moveTo>
                        <a:cubicBezTo>
                          <a:pt x="165509" y="-53079"/>
                          <a:pt x="240152" y="8120"/>
                          <a:pt x="451766" y="0"/>
                        </a:cubicBezTo>
                        <a:cubicBezTo>
                          <a:pt x="663380" y="-8120"/>
                          <a:pt x="716390" y="55480"/>
                          <a:pt x="924066" y="0"/>
                        </a:cubicBezTo>
                        <a:cubicBezTo>
                          <a:pt x="1131742" y="-55480"/>
                          <a:pt x="1331563" y="32991"/>
                          <a:pt x="1478506" y="0"/>
                        </a:cubicBezTo>
                        <a:cubicBezTo>
                          <a:pt x="1625449" y="-32991"/>
                          <a:pt x="1885933" y="19945"/>
                          <a:pt x="2053481" y="0"/>
                        </a:cubicBezTo>
                        <a:cubicBezTo>
                          <a:pt x="2116790" y="160441"/>
                          <a:pt x="1989920" y="275972"/>
                          <a:pt x="2053481" y="531838"/>
                        </a:cubicBezTo>
                        <a:cubicBezTo>
                          <a:pt x="2117042" y="787704"/>
                          <a:pt x="2052378" y="968794"/>
                          <a:pt x="2053481" y="1107996"/>
                        </a:cubicBezTo>
                        <a:cubicBezTo>
                          <a:pt x="1929611" y="1130064"/>
                          <a:pt x="1659639" y="1082329"/>
                          <a:pt x="1540111" y="1107996"/>
                        </a:cubicBezTo>
                        <a:cubicBezTo>
                          <a:pt x="1420583" y="1133663"/>
                          <a:pt x="1199081" y="1095316"/>
                          <a:pt x="1088345" y="1107996"/>
                        </a:cubicBezTo>
                        <a:cubicBezTo>
                          <a:pt x="977609" y="1120676"/>
                          <a:pt x="787118" y="1081730"/>
                          <a:pt x="574975" y="1107996"/>
                        </a:cubicBezTo>
                        <a:cubicBezTo>
                          <a:pt x="362832" y="1134262"/>
                          <a:pt x="203791" y="1073744"/>
                          <a:pt x="0" y="1107996"/>
                        </a:cubicBezTo>
                        <a:cubicBezTo>
                          <a:pt x="-28806" y="961112"/>
                          <a:pt x="35579" y="787477"/>
                          <a:pt x="0" y="531838"/>
                        </a:cubicBezTo>
                        <a:cubicBezTo>
                          <a:pt x="-35579" y="276199"/>
                          <a:pt x="14796" y="235274"/>
                          <a:pt x="0" y="0"/>
                        </a:cubicBezTo>
                        <a:close/>
                      </a:path>
                    </a:pathLst>
                  </a:custGeom>
                  <ask:type>
                    <ask:lineSketchNone/>
                  </ask:type>
                </ask:lineSketchStyleProps>
              </a:ext>
            </a:extLst>
          </a:ln>
        </p:spPr>
        <p:txBody>
          <a:bodyPr wrap="square" rtlCol="0">
            <a:spAutoFit/>
          </a:bodyPr>
          <a:lstStyle/>
          <a:p>
            <a:pPr algn="ctr"/>
            <a:r>
              <a:rPr lang="en-GB" sz="5400" b="1" dirty="0">
                <a:solidFill>
                  <a:schemeClr val="bg1"/>
                </a:solidFill>
              </a:rPr>
              <a:t>RESULTS</a:t>
            </a:r>
            <a:endParaRPr lang="en-GB" b="1" dirty="0">
              <a:solidFill>
                <a:schemeClr val="bg1"/>
              </a:solidFill>
            </a:endParaRPr>
          </a:p>
        </p:txBody>
      </p:sp>
      <p:sp>
        <p:nvSpPr>
          <p:cNvPr id="120" name="TextBox 119">
            <a:extLst>
              <a:ext uri="{FF2B5EF4-FFF2-40B4-BE49-F238E27FC236}">
                <a16:creationId xmlns:a16="http://schemas.microsoft.com/office/drawing/2014/main" id="{97E184AA-229F-40E2-94A3-7EA5CF455812}"/>
              </a:ext>
            </a:extLst>
          </p:cNvPr>
          <p:cNvSpPr txBox="1"/>
          <p:nvPr/>
        </p:nvSpPr>
        <p:spPr>
          <a:xfrm>
            <a:off x="358399" y="29269567"/>
            <a:ext cx="4773974" cy="923330"/>
          </a:xfrm>
          <a:prstGeom prst="rect">
            <a:avLst/>
          </a:prstGeom>
          <a:noFill/>
          <a:ln w="76200">
            <a:solidFill>
              <a:schemeClr val="tx1">
                <a:lumMod val="85000"/>
                <a:lumOff val="15000"/>
              </a:schemeClr>
            </a:solidFill>
            <a:prstDash val="lgDash"/>
            <a:extLst>
              <a:ext uri="{C807C97D-BFC1-408E-A445-0C87EB9F89A2}">
                <ask:lineSketchStyleProps xmlns:ask="http://schemas.microsoft.com/office/drawing/2018/sketchyshapes" sd="1645314886">
                  <a:custGeom>
                    <a:avLst/>
                    <a:gdLst>
                      <a:gd name="connsiteX0" fmla="*/ 0 w 2053481"/>
                      <a:gd name="connsiteY0" fmla="*/ 0 h 1107996"/>
                      <a:gd name="connsiteX1" fmla="*/ 451766 w 2053481"/>
                      <a:gd name="connsiteY1" fmla="*/ 0 h 1107996"/>
                      <a:gd name="connsiteX2" fmla="*/ 924066 w 2053481"/>
                      <a:gd name="connsiteY2" fmla="*/ 0 h 1107996"/>
                      <a:gd name="connsiteX3" fmla="*/ 1478506 w 2053481"/>
                      <a:gd name="connsiteY3" fmla="*/ 0 h 1107996"/>
                      <a:gd name="connsiteX4" fmla="*/ 2053481 w 2053481"/>
                      <a:gd name="connsiteY4" fmla="*/ 0 h 1107996"/>
                      <a:gd name="connsiteX5" fmla="*/ 2053481 w 2053481"/>
                      <a:gd name="connsiteY5" fmla="*/ 531838 h 1107996"/>
                      <a:gd name="connsiteX6" fmla="*/ 2053481 w 2053481"/>
                      <a:gd name="connsiteY6" fmla="*/ 1107996 h 1107996"/>
                      <a:gd name="connsiteX7" fmla="*/ 1540111 w 2053481"/>
                      <a:gd name="connsiteY7" fmla="*/ 1107996 h 1107996"/>
                      <a:gd name="connsiteX8" fmla="*/ 1088345 w 2053481"/>
                      <a:gd name="connsiteY8" fmla="*/ 1107996 h 1107996"/>
                      <a:gd name="connsiteX9" fmla="*/ 574975 w 2053481"/>
                      <a:gd name="connsiteY9" fmla="*/ 1107996 h 1107996"/>
                      <a:gd name="connsiteX10" fmla="*/ 0 w 2053481"/>
                      <a:gd name="connsiteY10" fmla="*/ 1107996 h 1107996"/>
                      <a:gd name="connsiteX11" fmla="*/ 0 w 2053481"/>
                      <a:gd name="connsiteY11" fmla="*/ 531838 h 1107996"/>
                      <a:gd name="connsiteX12" fmla="*/ 0 w 2053481"/>
                      <a:gd name="connsiteY12" fmla="*/ 0 h 1107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53481" h="1107996" extrusionOk="0">
                        <a:moveTo>
                          <a:pt x="0" y="0"/>
                        </a:moveTo>
                        <a:cubicBezTo>
                          <a:pt x="165509" y="-53079"/>
                          <a:pt x="240152" y="8120"/>
                          <a:pt x="451766" y="0"/>
                        </a:cubicBezTo>
                        <a:cubicBezTo>
                          <a:pt x="663380" y="-8120"/>
                          <a:pt x="716390" y="55480"/>
                          <a:pt x="924066" y="0"/>
                        </a:cubicBezTo>
                        <a:cubicBezTo>
                          <a:pt x="1131742" y="-55480"/>
                          <a:pt x="1331563" y="32991"/>
                          <a:pt x="1478506" y="0"/>
                        </a:cubicBezTo>
                        <a:cubicBezTo>
                          <a:pt x="1625449" y="-32991"/>
                          <a:pt x="1885933" y="19945"/>
                          <a:pt x="2053481" y="0"/>
                        </a:cubicBezTo>
                        <a:cubicBezTo>
                          <a:pt x="2116790" y="160441"/>
                          <a:pt x="1989920" y="275972"/>
                          <a:pt x="2053481" y="531838"/>
                        </a:cubicBezTo>
                        <a:cubicBezTo>
                          <a:pt x="2117042" y="787704"/>
                          <a:pt x="2052378" y="968794"/>
                          <a:pt x="2053481" y="1107996"/>
                        </a:cubicBezTo>
                        <a:cubicBezTo>
                          <a:pt x="1929611" y="1130064"/>
                          <a:pt x="1659639" y="1082329"/>
                          <a:pt x="1540111" y="1107996"/>
                        </a:cubicBezTo>
                        <a:cubicBezTo>
                          <a:pt x="1420583" y="1133663"/>
                          <a:pt x="1199081" y="1095316"/>
                          <a:pt x="1088345" y="1107996"/>
                        </a:cubicBezTo>
                        <a:cubicBezTo>
                          <a:pt x="977609" y="1120676"/>
                          <a:pt x="787118" y="1081730"/>
                          <a:pt x="574975" y="1107996"/>
                        </a:cubicBezTo>
                        <a:cubicBezTo>
                          <a:pt x="362832" y="1134262"/>
                          <a:pt x="203791" y="1073744"/>
                          <a:pt x="0" y="1107996"/>
                        </a:cubicBezTo>
                        <a:cubicBezTo>
                          <a:pt x="-28806" y="961112"/>
                          <a:pt x="35579" y="787477"/>
                          <a:pt x="0" y="531838"/>
                        </a:cubicBezTo>
                        <a:cubicBezTo>
                          <a:pt x="-35579" y="276199"/>
                          <a:pt x="14796" y="235274"/>
                          <a:pt x="0" y="0"/>
                        </a:cubicBezTo>
                        <a:close/>
                      </a:path>
                    </a:pathLst>
                  </a:custGeom>
                  <ask:type>
                    <ask:lineSketchNone/>
                  </ask:type>
                </ask:lineSketchStyleProps>
              </a:ext>
            </a:extLst>
          </a:ln>
        </p:spPr>
        <p:txBody>
          <a:bodyPr wrap="square" rtlCol="0">
            <a:spAutoFit/>
          </a:bodyPr>
          <a:lstStyle/>
          <a:p>
            <a:pPr algn="ctr"/>
            <a:r>
              <a:rPr lang="en-GB" sz="5400" b="1" dirty="0"/>
              <a:t>CONCLUSIONS </a:t>
            </a:r>
            <a:endParaRPr lang="en-GB" b="1" dirty="0"/>
          </a:p>
        </p:txBody>
      </p:sp>
      <p:pic>
        <p:nvPicPr>
          <p:cNvPr id="124" name="Graphic 123" descr="Tree With Roots">
            <a:extLst>
              <a:ext uri="{FF2B5EF4-FFF2-40B4-BE49-F238E27FC236}">
                <a16:creationId xmlns:a16="http://schemas.microsoft.com/office/drawing/2014/main" id="{6C45CB2A-0C72-4459-8A11-EE7D9832FD3D}"/>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6452910" y="15073466"/>
            <a:ext cx="2910594" cy="2910594"/>
          </a:xfrm>
          <a:prstGeom prst="rect">
            <a:avLst/>
          </a:prstGeom>
        </p:spPr>
      </p:pic>
      <p:pic>
        <p:nvPicPr>
          <p:cNvPr id="128" name="Graphic 127" descr="Bullseye">
            <a:extLst>
              <a:ext uri="{FF2B5EF4-FFF2-40B4-BE49-F238E27FC236}">
                <a16:creationId xmlns:a16="http://schemas.microsoft.com/office/drawing/2014/main" id="{FA3F2ECD-3FE3-4C83-999E-0F8545C92579}"/>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9872834" y="16214864"/>
            <a:ext cx="4019117" cy="4019117"/>
          </a:xfrm>
          <a:prstGeom prst="rect">
            <a:avLst/>
          </a:prstGeom>
        </p:spPr>
      </p:pic>
      <p:grpSp>
        <p:nvGrpSpPr>
          <p:cNvPr id="143" name="Group 142">
            <a:extLst>
              <a:ext uri="{FF2B5EF4-FFF2-40B4-BE49-F238E27FC236}">
                <a16:creationId xmlns:a16="http://schemas.microsoft.com/office/drawing/2014/main" id="{873BC6B0-98EC-4EE1-BA22-579C81EAEC92}"/>
              </a:ext>
            </a:extLst>
          </p:cNvPr>
          <p:cNvGrpSpPr/>
          <p:nvPr/>
        </p:nvGrpSpPr>
        <p:grpSpPr>
          <a:xfrm>
            <a:off x="9732166" y="29151110"/>
            <a:ext cx="20339155" cy="12073236"/>
            <a:chOff x="9688624" y="29151110"/>
            <a:chExt cx="20382698" cy="11394404"/>
          </a:xfrm>
        </p:grpSpPr>
        <p:sp>
          <p:nvSpPr>
            <p:cNvPr id="112" name="Rectangle 111">
              <a:extLst>
                <a:ext uri="{FF2B5EF4-FFF2-40B4-BE49-F238E27FC236}">
                  <a16:creationId xmlns:a16="http://schemas.microsoft.com/office/drawing/2014/main" id="{1AF4DA34-9BBE-49CD-93D6-518844592519}"/>
                </a:ext>
              </a:extLst>
            </p:cNvPr>
            <p:cNvSpPr/>
            <p:nvPr/>
          </p:nvSpPr>
          <p:spPr>
            <a:xfrm>
              <a:off x="9688624" y="29151110"/>
              <a:ext cx="20382698" cy="1139440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40" name="Group 139">
              <a:extLst>
                <a:ext uri="{FF2B5EF4-FFF2-40B4-BE49-F238E27FC236}">
                  <a16:creationId xmlns:a16="http://schemas.microsoft.com/office/drawing/2014/main" id="{F87BB0CA-BF40-467E-98AC-8084EA9F4E6B}"/>
                </a:ext>
              </a:extLst>
            </p:cNvPr>
            <p:cNvGrpSpPr/>
            <p:nvPr/>
          </p:nvGrpSpPr>
          <p:grpSpPr>
            <a:xfrm>
              <a:off x="10022853" y="30711289"/>
              <a:ext cx="15418092" cy="8832644"/>
              <a:chOff x="10022853" y="30711289"/>
              <a:chExt cx="15418092" cy="8832644"/>
            </a:xfrm>
          </p:grpSpPr>
          <p:pic>
            <p:nvPicPr>
              <p:cNvPr id="138" name="Picture 137">
                <a:extLst>
                  <a:ext uri="{FF2B5EF4-FFF2-40B4-BE49-F238E27FC236}">
                    <a16:creationId xmlns:a16="http://schemas.microsoft.com/office/drawing/2014/main" id="{766627B1-EED7-4688-82B1-BA90C802C6EE}"/>
                  </a:ext>
                </a:extLst>
              </p:cNvPr>
              <p:cNvPicPr>
                <a:picLocks noChangeAspect="1"/>
              </p:cNvPicPr>
              <p:nvPr/>
            </p:nvPicPr>
            <p:blipFill rotWithShape="1">
              <a:blip r:embed="rId23"/>
              <a:srcRect l="3842" b="7666"/>
              <a:stretch/>
            </p:blipFill>
            <p:spPr>
              <a:xfrm>
                <a:off x="10908970" y="30717695"/>
                <a:ext cx="14531975" cy="8826238"/>
              </a:xfrm>
              <a:prstGeom prst="rect">
                <a:avLst/>
              </a:prstGeom>
            </p:spPr>
          </p:pic>
          <p:sp>
            <p:nvSpPr>
              <p:cNvPr id="139" name="Rectangle 138">
                <a:extLst>
                  <a:ext uri="{FF2B5EF4-FFF2-40B4-BE49-F238E27FC236}">
                    <a16:creationId xmlns:a16="http://schemas.microsoft.com/office/drawing/2014/main" id="{4E34B06C-3D39-42B7-84EE-444077BF4B5A}"/>
                  </a:ext>
                </a:extLst>
              </p:cNvPr>
              <p:cNvSpPr/>
              <p:nvPr/>
            </p:nvSpPr>
            <p:spPr>
              <a:xfrm>
                <a:off x="10022853" y="30711289"/>
                <a:ext cx="889982" cy="88262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42" name="Rectangle 141">
              <a:extLst>
                <a:ext uri="{FF2B5EF4-FFF2-40B4-BE49-F238E27FC236}">
                  <a16:creationId xmlns:a16="http://schemas.microsoft.com/office/drawing/2014/main" id="{78474F87-A8FC-4461-980C-54DC85015D2C}"/>
                </a:ext>
              </a:extLst>
            </p:cNvPr>
            <p:cNvSpPr/>
            <p:nvPr/>
          </p:nvSpPr>
          <p:spPr>
            <a:xfrm rot="16200000">
              <a:off x="17288841" y="32165585"/>
              <a:ext cx="889982" cy="154142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44" name="TextBox 143">
            <a:extLst>
              <a:ext uri="{FF2B5EF4-FFF2-40B4-BE49-F238E27FC236}">
                <a16:creationId xmlns:a16="http://schemas.microsoft.com/office/drawing/2014/main" id="{7AD30213-1FD0-4655-8D0D-15CAE4DD4FB9}"/>
              </a:ext>
            </a:extLst>
          </p:cNvPr>
          <p:cNvSpPr txBox="1"/>
          <p:nvPr/>
        </p:nvSpPr>
        <p:spPr>
          <a:xfrm>
            <a:off x="11347074" y="38025096"/>
            <a:ext cx="1219200" cy="584775"/>
          </a:xfrm>
          <a:prstGeom prst="rect">
            <a:avLst/>
          </a:prstGeom>
          <a:noFill/>
        </p:spPr>
        <p:txBody>
          <a:bodyPr wrap="square" rtlCol="0">
            <a:spAutoFit/>
          </a:bodyPr>
          <a:lstStyle/>
          <a:p>
            <a:pPr algn="ctr"/>
            <a:r>
              <a:rPr lang="en-GB" sz="3200" b="1" dirty="0"/>
              <a:t>Alder</a:t>
            </a:r>
          </a:p>
        </p:txBody>
      </p:sp>
      <p:sp>
        <p:nvSpPr>
          <p:cNvPr id="146" name="TextBox 145">
            <a:extLst>
              <a:ext uri="{FF2B5EF4-FFF2-40B4-BE49-F238E27FC236}">
                <a16:creationId xmlns:a16="http://schemas.microsoft.com/office/drawing/2014/main" id="{EF04C03A-79D5-497D-83AA-0C043FBE0FDB}"/>
              </a:ext>
            </a:extLst>
          </p:cNvPr>
          <p:cNvSpPr txBox="1"/>
          <p:nvPr/>
        </p:nvSpPr>
        <p:spPr>
          <a:xfrm>
            <a:off x="12875118" y="35912095"/>
            <a:ext cx="1219200" cy="584775"/>
          </a:xfrm>
          <a:prstGeom prst="rect">
            <a:avLst/>
          </a:prstGeom>
          <a:noFill/>
        </p:spPr>
        <p:txBody>
          <a:bodyPr wrap="square" rtlCol="0">
            <a:spAutoFit/>
          </a:bodyPr>
          <a:lstStyle/>
          <a:p>
            <a:pPr algn="ctr"/>
            <a:r>
              <a:rPr lang="en-GB" sz="3200" b="1" dirty="0"/>
              <a:t>Ash</a:t>
            </a:r>
          </a:p>
        </p:txBody>
      </p:sp>
      <p:sp>
        <p:nvSpPr>
          <p:cNvPr id="148" name="TextBox 147">
            <a:extLst>
              <a:ext uri="{FF2B5EF4-FFF2-40B4-BE49-F238E27FC236}">
                <a16:creationId xmlns:a16="http://schemas.microsoft.com/office/drawing/2014/main" id="{720B1644-3DCF-41A2-B45A-26B8AEF8284D}"/>
              </a:ext>
            </a:extLst>
          </p:cNvPr>
          <p:cNvSpPr txBox="1"/>
          <p:nvPr/>
        </p:nvSpPr>
        <p:spPr>
          <a:xfrm>
            <a:off x="14411282" y="32674583"/>
            <a:ext cx="1219200" cy="584775"/>
          </a:xfrm>
          <a:prstGeom prst="rect">
            <a:avLst/>
          </a:prstGeom>
          <a:noFill/>
        </p:spPr>
        <p:txBody>
          <a:bodyPr wrap="square" rtlCol="0">
            <a:spAutoFit/>
          </a:bodyPr>
          <a:lstStyle/>
          <a:p>
            <a:pPr algn="ctr"/>
            <a:r>
              <a:rPr lang="en-GB" sz="3200" b="1" dirty="0"/>
              <a:t>Beech</a:t>
            </a:r>
          </a:p>
        </p:txBody>
      </p:sp>
      <p:sp>
        <p:nvSpPr>
          <p:cNvPr id="114" name="Isosceles Triangle 113">
            <a:extLst>
              <a:ext uri="{FF2B5EF4-FFF2-40B4-BE49-F238E27FC236}">
                <a16:creationId xmlns:a16="http://schemas.microsoft.com/office/drawing/2014/main" id="{0BED6232-A4B0-4E62-9813-967F67146B79}"/>
              </a:ext>
            </a:extLst>
          </p:cNvPr>
          <p:cNvSpPr/>
          <p:nvPr/>
        </p:nvSpPr>
        <p:spPr>
          <a:xfrm rot="10800000">
            <a:off x="27934653" y="28824576"/>
            <a:ext cx="1511042" cy="889981"/>
          </a:xfrm>
          <a:prstGeom prst="triangle">
            <a:avLst/>
          </a:prstGeom>
          <a:solidFill>
            <a:schemeClr val="tx1">
              <a:lumMod val="95000"/>
              <a:lumOff val="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0" name="TextBox 149">
            <a:extLst>
              <a:ext uri="{FF2B5EF4-FFF2-40B4-BE49-F238E27FC236}">
                <a16:creationId xmlns:a16="http://schemas.microsoft.com/office/drawing/2014/main" id="{55CFE66A-6BDA-43A7-83C9-DBD9C8690304}"/>
              </a:ext>
            </a:extLst>
          </p:cNvPr>
          <p:cNvSpPr txBox="1"/>
          <p:nvPr/>
        </p:nvSpPr>
        <p:spPr>
          <a:xfrm>
            <a:off x="15976548" y="35611114"/>
            <a:ext cx="1219200" cy="584775"/>
          </a:xfrm>
          <a:prstGeom prst="rect">
            <a:avLst/>
          </a:prstGeom>
          <a:noFill/>
        </p:spPr>
        <p:txBody>
          <a:bodyPr wrap="square" rtlCol="0">
            <a:spAutoFit/>
          </a:bodyPr>
          <a:lstStyle/>
          <a:p>
            <a:pPr algn="ctr"/>
            <a:r>
              <a:rPr lang="en-GB" sz="3200" b="1" dirty="0"/>
              <a:t>Birch </a:t>
            </a:r>
          </a:p>
        </p:txBody>
      </p:sp>
      <p:sp>
        <p:nvSpPr>
          <p:cNvPr id="152" name="TextBox 151">
            <a:extLst>
              <a:ext uri="{FF2B5EF4-FFF2-40B4-BE49-F238E27FC236}">
                <a16:creationId xmlns:a16="http://schemas.microsoft.com/office/drawing/2014/main" id="{F71D81C5-14BA-461B-810C-A643F502DA24}"/>
              </a:ext>
            </a:extLst>
          </p:cNvPr>
          <p:cNvSpPr txBox="1"/>
          <p:nvPr/>
        </p:nvSpPr>
        <p:spPr>
          <a:xfrm>
            <a:off x="17190749" y="37806290"/>
            <a:ext cx="1955745" cy="584775"/>
          </a:xfrm>
          <a:prstGeom prst="rect">
            <a:avLst/>
          </a:prstGeom>
          <a:noFill/>
        </p:spPr>
        <p:txBody>
          <a:bodyPr wrap="square" rtlCol="0">
            <a:spAutoFit/>
          </a:bodyPr>
          <a:lstStyle/>
          <a:p>
            <a:pPr algn="ctr"/>
            <a:r>
              <a:rPr lang="en-GB" sz="3200" b="1" dirty="0"/>
              <a:t>Hawthorn</a:t>
            </a:r>
          </a:p>
        </p:txBody>
      </p:sp>
      <p:sp>
        <p:nvSpPr>
          <p:cNvPr id="154" name="TextBox 153">
            <a:extLst>
              <a:ext uri="{FF2B5EF4-FFF2-40B4-BE49-F238E27FC236}">
                <a16:creationId xmlns:a16="http://schemas.microsoft.com/office/drawing/2014/main" id="{101E8139-05E9-41BE-A5DC-39C8E6CB4F61}"/>
              </a:ext>
            </a:extLst>
          </p:cNvPr>
          <p:cNvSpPr txBox="1"/>
          <p:nvPr/>
        </p:nvSpPr>
        <p:spPr>
          <a:xfrm>
            <a:off x="19032193" y="34404355"/>
            <a:ext cx="1392848" cy="584775"/>
          </a:xfrm>
          <a:prstGeom prst="rect">
            <a:avLst/>
          </a:prstGeom>
          <a:noFill/>
        </p:spPr>
        <p:txBody>
          <a:bodyPr wrap="square" rtlCol="0">
            <a:spAutoFit/>
          </a:bodyPr>
          <a:lstStyle/>
          <a:p>
            <a:pPr algn="ctr"/>
            <a:r>
              <a:rPr lang="en-GB" sz="3200" b="1" dirty="0"/>
              <a:t>Maple</a:t>
            </a:r>
          </a:p>
        </p:txBody>
      </p:sp>
      <p:sp>
        <p:nvSpPr>
          <p:cNvPr id="156" name="TextBox 155">
            <a:extLst>
              <a:ext uri="{FF2B5EF4-FFF2-40B4-BE49-F238E27FC236}">
                <a16:creationId xmlns:a16="http://schemas.microsoft.com/office/drawing/2014/main" id="{B139AE0A-138E-4F24-BB3A-A156D72A60F8}"/>
              </a:ext>
            </a:extLst>
          </p:cNvPr>
          <p:cNvSpPr txBox="1"/>
          <p:nvPr/>
        </p:nvSpPr>
        <p:spPr>
          <a:xfrm>
            <a:off x="20266748" y="36312651"/>
            <a:ext cx="2067172" cy="1077218"/>
          </a:xfrm>
          <a:prstGeom prst="rect">
            <a:avLst/>
          </a:prstGeom>
          <a:noFill/>
        </p:spPr>
        <p:txBody>
          <a:bodyPr wrap="square" rtlCol="0">
            <a:spAutoFit/>
          </a:bodyPr>
          <a:lstStyle/>
          <a:p>
            <a:pPr algn="ctr"/>
            <a:r>
              <a:rPr lang="en-GB" sz="3200" b="1" dirty="0"/>
              <a:t>Mountain Ash</a:t>
            </a:r>
          </a:p>
        </p:txBody>
      </p:sp>
      <p:sp>
        <p:nvSpPr>
          <p:cNvPr id="158" name="TextBox 157">
            <a:extLst>
              <a:ext uri="{FF2B5EF4-FFF2-40B4-BE49-F238E27FC236}">
                <a16:creationId xmlns:a16="http://schemas.microsoft.com/office/drawing/2014/main" id="{8C6FC367-D2B3-4013-AA30-5B14C4BABF0B}"/>
              </a:ext>
            </a:extLst>
          </p:cNvPr>
          <p:cNvSpPr txBox="1"/>
          <p:nvPr/>
        </p:nvSpPr>
        <p:spPr>
          <a:xfrm>
            <a:off x="22218670" y="30706506"/>
            <a:ext cx="1219200" cy="584775"/>
          </a:xfrm>
          <a:prstGeom prst="rect">
            <a:avLst/>
          </a:prstGeom>
          <a:noFill/>
        </p:spPr>
        <p:txBody>
          <a:bodyPr wrap="square" rtlCol="0">
            <a:spAutoFit/>
          </a:bodyPr>
          <a:lstStyle/>
          <a:p>
            <a:pPr algn="ctr"/>
            <a:r>
              <a:rPr lang="en-GB" sz="3200" b="1" dirty="0"/>
              <a:t>Oak</a:t>
            </a:r>
          </a:p>
        </p:txBody>
      </p:sp>
      <p:sp>
        <p:nvSpPr>
          <p:cNvPr id="160" name="TextBox 159">
            <a:extLst>
              <a:ext uri="{FF2B5EF4-FFF2-40B4-BE49-F238E27FC236}">
                <a16:creationId xmlns:a16="http://schemas.microsoft.com/office/drawing/2014/main" id="{EB08B036-0B03-4BE2-B0F6-A3B42BF7B643}"/>
              </a:ext>
            </a:extLst>
          </p:cNvPr>
          <p:cNvSpPr txBox="1"/>
          <p:nvPr/>
        </p:nvSpPr>
        <p:spPr>
          <a:xfrm>
            <a:off x="23482754" y="38168685"/>
            <a:ext cx="1898112" cy="584775"/>
          </a:xfrm>
          <a:prstGeom prst="rect">
            <a:avLst/>
          </a:prstGeom>
          <a:noFill/>
        </p:spPr>
        <p:txBody>
          <a:bodyPr wrap="square" rtlCol="0">
            <a:spAutoFit/>
          </a:bodyPr>
          <a:lstStyle/>
          <a:p>
            <a:pPr algn="ctr"/>
            <a:r>
              <a:rPr lang="en-GB" sz="3200" b="1" dirty="0"/>
              <a:t>Rosaceae</a:t>
            </a:r>
          </a:p>
        </p:txBody>
      </p:sp>
      <p:sp>
        <p:nvSpPr>
          <p:cNvPr id="162" name="Rectangle 161">
            <a:extLst>
              <a:ext uri="{FF2B5EF4-FFF2-40B4-BE49-F238E27FC236}">
                <a16:creationId xmlns:a16="http://schemas.microsoft.com/office/drawing/2014/main" id="{4A1A4E59-E67D-43A2-A71D-32C8A5D16E31}"/>
              </a:ext>
            </a:extLst>
          </p:cNvPr>
          <p:cNvSpPr/>
          <p:nvPr/>
        </p:nvSpPr>
        <p:spPr>
          <a:xfrm rot="16200000">
            <a:off x="17171510" y="22499205"/>
            <a:ext cx="1225036" cy="154186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3" name="TextBox 162">
            <a:extLst>
              <a:ext uri="{FF2B5EF4-FFF2-40B4-BE49-F238E27FC236}">
                <a16:creationId xmlns:a16="http://schemas.microsoft.com/office/drawing/2014/main" id="{94020EE5-D1B1-4EB6-922A-003549B3D06C}"/>
              </a:ext>
            </a:extLst>
          </p:cNvPr>
          <p:cNvSpPr txBox="1"/>
          <p:nvPr/>
        </p:nvSpPr>
        <p:spPr>
          <a:xfrm>
            <a:off x="14788170" y="40116969"/>
            <a:ext cx="5663166" cy="707886"/>
          </a:xfrm>
          <a:prstGeom prst="rect">
            <a:avLst/>
          </a:prstGeom>
          <a:noFill/>
        </p:spPr>
        <p:txBody>
          <a:bodyPr wrap="square" rtlCol="0">
            <a:spAutoFit/>
          </a:bodyPr>
          <a:lstStyle/>
          <a:p>
            <a:pPr algn="ctr"/>
            <a:r>
              <a:rPr lang="en-GB" sz="4000" dirty="0"/>
              <a:t>Tree Species</a:t>
            </a:r>
          </a:p>
        </p:txBody>
      </p:sp>
      <p:sp>
        <p:nvSpPr>
          <p:cNvPr id="164" name="TextBox 163">
            <a:extLst>
              <a:ext uri="{FF2B5EF4-FFF2-40B4-BE49-F238E27FC236}">
                <a16:creationId xmlns:a16="http://schemas.microsoft.com/office/drawing/2014/main" id="{9A80D461-5888-4E03-9DFC-C975DE244673}"/>
              </a:ext>
            </a:extLst>
          </p:cNvPr>
          <p:cNvSpPr txBox="1"/>
          <p:nvPr/>
        </p:nvSpPr>
        <p:spPr>
          <a:xfrm>
            <a:off x="10589443" y="36068934"/>
            <a:ext cx="374855" cy="584775"/>
          </a:xfrm>
          <a:prstGeom prst="rect">
            <a:avLst/>
          </a:prstGeom>
          <a:noFill/>
        </p:spPr>
        <p:txBody>
          <a:bodyPr wrap="square" rtlCol="0">
            <a:spAutoFit/>
          </a:bodyPr>
          <a:lstStyle/>
          <a:p>
            <a:r>
              <a:rPr lang="en-GB" sz="3200" b="1" dirty="0"/>
              <a:t>2</a:t>
            </a:r>
          </a:p>
        </p:txBody>
      </p:sp>
      <p:sp>
        <p:nvSpPr>
          <p:cNvPr id="166" name="TextBox 165">
            <a:extLst>
              <a:ext uri="{FF2B5EF4-FFF2-40B4-BE49-F238E27FC236}">
                <a16:creationId xmlns:a16="http://schemas.microsoft.com/office/drawing/2014/main" id="{B80EE739-9892-4C77-855D-C817EAD744B2}"/>
              </a:ext>
            </a:extLst>
          </p:cNvPr>
          <p:cNvSpPr txBox="1"/>
          <p:nvPr/>
        </p:nvSpPr>
        <p:spPr>
          <a:xfrm>
            <a:off x="10626435" y="38760826"/>
            <a:ext cx="374855" cy="584775"/>
          </a:xfrm>
          <a:prstGeom prst="rect">
            <a:avLst/>
          </a:prstGeom>
          <a:noFill/>
        </p:spPr>
        <p:txBody>
          <a:bodyPr wrap="square" rtlCol="0">
            <a:spAutoFit/>
          </a:bodyPr>
          <a:lstStyle/>
          <a:p>
            <a:r>
              <a:rPr lang="en-GB" sz="3200" b="1" dirty="0"/>
              <a:t>0</a:t>
            </a:r>
          </a:p>
        </p:txBody>
      </p:sp>
      <p:sp>
        <p:nvSpPr>
          <p:cNvPr id="182" name="TextBox 181">
            <a:extLst>
              <a:ext uri="{FF2B5EF4-FFF2-40B4-BE49-F238E27FC236}">
                <a16:creationId xmlns:a16="http://schemas.microsoft.com/office/drawing/2014/main" id="{E761F64C-B5A6-4C76-9E47-5214399E3FAA}"/>
              </a:ext>
            </a:extLst>
          </p:cNvPr>
          <p:cNvSpPr txBox="1"/>
          <p:nvPr/>
        </p:nvSpPr>
        <p:spPr>
          <a:xfrm>
            <a:off x="10591312" y="33298216"/>
            <a:ext cx="374855" cy="584775"/>
          </a:xfrm>
          <a:prstGeom prst="rect">
            <a:avLst/>
          </a:prstGeom>
          <a:noFill/>
        </p:spPr>
        <p:txBody>
          <a:bodyPr wrap="square" rtlCol="0">
            <a:spAutoFit/>
          </a:bodyPr>
          <a:lstStyle/>
          <a:p>
            <a:r>
              <a:rPr lang="en-GB" sz="3200" b="1" dirty="0"/>
              <a:t>4</a:t>
            </a:r>
          </a:p>
        </p:txBody>
      </p:sp>
      <p:pic>
        <p:nvPicPr>
          <p:cNvPr id="36" name="Picture 35">
            <a:extLst>
              <a:ext uri="{FF2B5EF4-FFF2-40B4-BE49-F238E27FC236}">
                <a16:creationId xmlns:a16="http://schemas.microsoft.com/office/drawing/2014/main" id="{B7CBE0B3-5B73-4AE2-8636-CF8E2D2F1028}"/>
              </a:ext>
            </a:extLst>
          </p:cNvPr>
          <p:cNvPicPr>
            <a:picLocks noChangeAspect="1"/>
          </p:cNvPicPr>
          <p:nvPr/>
        </p:nvPicPr>
        <p:blipFill>
          <a:blip r:embed="rId24"/>
          <a:stretch>
            <a:fillRect/>
          </a:stretch>
        </p:blipFill>
        <p:spPr>
          <a:xfrm>
            <a:off x="3382472" y="3286570"/>
            <a:ext cx="1892550" cy="1678958"/>
          </a:xfrm>
          <a:prstGeom prst="rect">
            <a:avLst/>
          </a:prstGeom>
        </p:spPr>
      </p:pic>
      <p:sp>
        <p:nvSpPr>
          <p:cNvPr id="184" name="TextBox 183">
            <a:extLst>
              <a:ext uri="{FF2B5EF4-FFF2-40B4-BE49-F238E27FC236}">
                <a16:creationId xmlns:a16="http://schemas.microsoft.com/office/drawing/2014/main" id="{2B147277-1E9B-4701-9831-915839943E98}"/>
              </a:ext>
            </a:extLst>
          </p:cNvPr>
          <p:cNvSpPr txBox="1"/>
          <p:nvPr/>
        </p:nvSpPr>
        <p:spPr>
          <a:xfrm>
            <a:off x="10594450" y="30529447"/>
            <a:ext cx="374855" cy="584775"/>
          </a:xfrm>
          <a:prstGeom prst="rect">
            <a:avLst/>
          </a:prstGeom>
          <a:noFill/>
        </p:spPr>
        <p:txBody>
          <a:bodyPr wrap="square" rtlCol="0">
            <a:spAutoFit/>
          </a:bodyPr>
          <a:lstStyle/>
          <a:p>
            <a:r>
              <a:rPr lang="en-GB" sz="3200" b="1" dirty="0"/>
              <a:t>6</a:t>
            </a:r>
          </a:p>
        </p:txBody>
      </p:sp>
      <p:sp>
        <p:nvSpPr>
          <p:cNvPr id="186" name="TextBox 185">
            <a:extLst>
              <a:ext uri="{FF2B5EF4-FFF2-40B4-BE49-F238E27FC236}">
                <a16:creationId xmlns:a16="http://schemas.microsoft.com/office/drawing/2014/main" id="{F71616FA-8C4F-4EC5-92F5-3DF8D8C3F1C1}"/>
              </a:ext>
            </a:extLst>
          </p:cNvPr>
          <p:cNvSpPr txBox="1"/>
          <p:nvPr/>
        </p:nvSpPr>
        <p:spPr>
          <a:xfrm rot="16200000">
            <a:off x="4568108" y="34538059"/>
            <a:ext cx="11492646" cy="769441"/>
          </a:xfrm>
          <a:prstGeom prst="rect">
            <a:avLst/>
          </a:prstGeom>
          <a:noFill/>
        </p:spPr>
        <p:txBody>
          <a:bodyPr wrap="square" rtlCol="0">
            <a:spAutoFit/>
          </a:bodyPr>
          <a:lstStyle/>
          <a:p>
            <a:pPr algn="ctr"/>
            <a:r>
              <a:rPr lang="en-GB" sz="4000" dirty="0"/>
              <a:t>Carbon Sequestration Rates (Mg per Tree</a:t>
            </a:r>
            <a:r>
              <a:rPr lang="en-GB" sz="4400" dirty="0"/>
              <a:t>)</a:t>
            </a:r>
          </a:p>
        </p:txBody>
      </p:sp>
      <p:sp>
        <p:nvSpPr>
          <p:cNvPr id="188" name="TextBox 187">
            <a:extLst>
              <a:ext uri="{FF2B5EF4-FFF2-40B4-BE49-F238E27FC236}">
                <a16:creationId xmlns:a16="http://schemas.microsoft.com/office/drawing/2014/main" id="{9DE5E7C7-AD67-4D55-83B7-CAF3920E04D3}"/>
              </a:ext>
            </a:extLst>
          </p:cNvPr>
          <p:cNvSpPr txBox="1"/>
          <p:nvPr/>
        </p:nvSpPr>
        <p:spPr>
          <a:xfrm>
            <a:off x="15691081" y="26645973"/>
            <a:ext cx="4126679" cy="923330"/>
          </a:xfrm>
          <a:prstGeom prst="rect">
            <a:avLst/>
          </a:prstGeom>
          <a:noFill/>
          <a:ln w="76200">
            <a:solidFill>
              <a:schemeClr val="bg1"/>
            </a:solidFill>
            <a:prstDash val="lgDash"/>
            <a:extLst>
              <a:ext uri="{C807C97D-BFC1-408E-A445-0C87EB9F89A2}">
                <ask:lineSketchStyleProps xmlns:ask="http://schemas.microsoft.com/office/drawing/2018/sketchyshapes" sd="1645314886">
                  <a:custGeom>
                    <a:avLst/>
                    <a:gdLst>
                      <a:gd name="connsiteX0" fmla="*/ 0 w 2053481"/>
                      <a:gd name="connsiteY0" fmla="*/ 0 h 1107996"/>
                      <a:gd name="connsiteX1" fmla="*/ 451766 w 2053481"/>
                      <a:gd name="connsiteY1" fmla="*/ 0 h 1107996"/>
                      <a:gd name="connsiteX2" fmla="*/ 924066 w 2053481"/>
                      <a:gd name="connsiteY2" fmla="*/ 0 h 1107996"/>
                      <a:gd name="connsiteX3" fmla="*/ 1478506 w 2053481"/>
                      <a:gd name="connsiteY3" fmla="*/ 0 h 1107996"/>
                      <a:gd name="connsiteX4" fmla="*/ 2053481 w 2053481"/>
                      <a:gd name="connsiteY4" fmla="*/ 0 h 1107996"/>
                      <a:gd name="connsiteX5" fmla="*/ 2053481 w 2053481"/>
                      <a:gd name="connsiteY5" fmla="*/ 531838 h 1107996"/>
                      <a:gd name="connsiteX6" fmla="*/ 2053481 w 2053481"/>
                      <a:gd name="connsiteY6" fmla="*/ 1107996 h 1107996"/>
                      <a:gd name="connsiteX7" fmla="*/ 1540111 w 2053481"/>
                      <a:gd name="connsiteY7" fmla="*/ 1107996 h 1107996"/>
                      <a:gd name="connsiteX8" fmla="*/ 1088345 w 2053481"/>
                      <a:gd name="connsiteY8" fmla="*/ 1107996 h 1107996"/>
                      <a:gd name="connsiteX9" fmla="*/ 574975 w 2053481"/>
                      <a:gd name="connsiteY9" fmla="*/ 1107996 h 1107996"/>
                      <a:gd name="connsiteX10" fmla="*/ 0 w 2053481"/>
                      <a:gd name="connsiteY10" fmla="*/ 1107996 h 1107996"/>
                      <a:gd name="connsiteX11" fmla="*/ 0 w 2053481"/>
                      <a:gd name="connsiteY11" fmla="*/ 531838 h 1107996"/>
                      <a:gd name="connsiteX12" fmla="*/ 0 w 2053481"/>
                      <a:gd name="connsiteY12" fmla="*/ 0 h 1107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53481" h="1107996" extrusionOk="0">
                        <a:moveTo>
                          <a:pt x="0" y="0"/>
                        </a:moveTo>
                        <a:cubicBezTo>
                          <a:pt x="165509" y="-53079"/>
                          <a:pt x="240152" y="8120"/>
                          <a:pt x="451766" y="0"/>
                        </a:cubicBezTo>
                        <a:cubicBezTo>
                          <a:pt x="663380" y="-8120"/>
                          <a:pt x="716390" y="55480"/>
                          <a:pt x="924066" y="0"/>
                        </a:cubicBezTo>
                        <a:cubicBezTo>
                          <a:pt x="1131742" y="-55480"/>
                          <a:pt x="1331563" y="32991"/>
                          <a:pt x="1478506" y="0"/>
                        </a:cubicBezTo>
                        <a:cubicBezTo>
                          <a:pt x="1625449" y="-32991"/>
                          <a:pt x="1885933" y="19945"/>
                          <a:pt x="2053481" y="0"/>
                        </a:cubicBezTo>
                        <a:cubicBezTo>
                          <a:pt x="2116790" y="160441"/>
                          <a:pt x="1989920" y="275972"/>
                          <a:pt x="2053481" y="531838"/>
                        </a:cubicBezTo>
                        <a:cubicBezTo>
                          <a:pt x="2117042" y="787704"/>
                          <a:pt x="2052378" y="968794"/>
                          <a:pt x="2053481" y="1107996"/>
                        </a:cubicBezTo>
                        <a:cubicBezTo>
                          <a:pt x="1929611" y="1130064"/>
                          <a:pt x="1659639" y="1082329"/>
                          <a:pt x="1540111" y="1107996"/>
                        </a:cubicBezTo>
                        <a:cubicBezTo>
                          <a:pt x="1420583" y="1133663"/>
                          <a:pt x="1199081" y="1095316"/>
                          <a:pt x="1088345" y="1107996"/>
                        </a:cubicBezTo>
                        <a:cubicBezTo>
                          <a:pt x="977609" y="1120676"/>
                          <a:pt x="787118" y="1081730"/>
                          <a:pt x="574975" y="1107996"/>
                        </a:cubicBezTo>
                        <a:cubicBezTo>
                          <a:pt x="362832" y="1134262"/>
                          <a:pt x="203791" y="1073744"/>
                          <a:pt x="0" y="1107996"/>
                        </a:cubicBezTo>
                        <a:cubicBezTo>
                          <a:pt x="-28806" y="961112"/>
                          <a:pt x="35579" y="787477"/>
                          <a:pt x="0" y="531838"/>
                        </a:cubicBezTo>
                        <a:cubicBezTo>
                          <a:pt x="-35579" y="276199"/>
                          <a:pt x="14796" y="235274"/>
                          <a:pt x="0" y="0"/>
                        </a:cubicBezTo>
                        <a:close/>
                      </a:path>
                    </a:pathLst>
                  </a:custGeom>
                  <ask:type>
                    <ask:lineSketchNone/>
                  </ask:type>
                </ask:lineSketchStyleProps>
              </a:ext>
            </a:extLst>
          </a:ln>
        </p:spPr>
        <p:txBody>
          <a:bodyPr wrap="square" rtlCol="0">
            <a:spAutoFit/>
          </a:bodyPr>
          <a:lstStyle/>
          <a:p>
            <a:pPr algn="ctr"/>
            <a:r>
              <a:rPr lang="en-GB" sz="5400" b="1" dirty="0">
                <a:solidFill>
                  <a:schemeClr val="bg1"/>
                </a:solidFill>
              </a:rPr>
              <a:t>HYPOTHESIS</a:t>
            </a:r>
            <a:endParaRPr lang="en-GB" b="1" dirty="0">
              <a:solidFill>
                <a:schemeClr val="bg1"/>
              </a:solidFill>
            </a:endParaRPr>
          </a:p>
        </p:txBody>
      </p:sp>
      <p:sp>
        <p:nvSpPr>
          <p:cNvPr id="30" name="TextBox 29">
            <a:extLst>
              <a:ext uri="{FF2B5EF4-FFF2-40B4-BE49-F238E27FC236}">
                <a16:creationId xmlns:a16="http://schemas.microsoft.com/office/drawing/2014/main" id="{A7904AEC-3066-46C7-9443-ECE4BC36D3F9}"/>
              </a:ext>
            </a:extLst>
          </p:cNvPr>
          <p:cNvSpPr txBox="1"/>
          <p:nvPr/>
        </p:nvSpPr>
        <p:spPr>
          <a:xfrm>
            <a:off x="26228567" y="29820268"/>
            <a:ext cx="3065023" cy="923330"/>
          </a:xfrm>
          <a:prstGeom prst="rect">
            <a:avLst/>
          </a:prstGeom>
          <a:noFill/>
          <a:ln w="76200">
            <a:solidFill>
              <a:schemeClr val="bg1"/>
            </a:solidFill>
            <a:prstDash val="lgDash"/>
            <a:extLst>
              <a:ext uri="{C807C97D-BFC1-408E-A445-0C87EB9F89A2}">
                <ask:lineSketchStyleProps xmlns:ask="http://schemas.microsoft.com/office/drawing/2018/sketchyshapes" sd="1645314886">
                  <a:custGeom>
                    <a:avLst/>
                    <a:gdLst>
                      <a:gd name="connsiteX0" fmla="*/ 0 w 2053481"/>
                      <a:gd name="connsiteY0" fmla="*/ 0 h 1107996"/>
                      <a:gd name="connsiteX1" fmla="*/ 451766 w 2053481"/>
                      <a:gd name="connsiteY1" fmla="*/ 0 h 1107996"/>
                      <a:gd name="connsiteX2" fmla="*/ 924066 w 2053481"/>
                      <a:gd name="connsiteY2" fmla="*/ 0 h 1107996"/>
                      <a:gd name="connsiteX3" fmla="*/ 1478506 w 2053481"/>
                      <a:gd name="connsiteY3" fmla="*/ 0 h 1107996"/>
                      <a:gd name="connsiteX4" fmla="*/ 2053481 w 2053481"/>
                      <a:gd name="connsiteY4" fmla="*/ 0 h 1107996"/>
                      <a:gd name="connsiteX5" fmla="*/ 2053481 w 2053481"/>
                      <a:gd name="connsiteY5" fmla="*/ 531838 h 1107996"/>
                      <a:gd name="connsiteX6" fmla="*/ 2053481 w 2053481"/>
                      <a:gd name="connsiteY6" fmla="*/ 1107996 h 1107996"/>
                      <a:gd name="connsiteX7" fmla="*/ 1540111 w 2053481"/>
                      <a:gd name="connsiteY7" fmla="*/ 1107996 h 1107996"/>
                      <a:gd name="connsiteX8" fmla="*/ 1088345 w 2053481"/>
                      <a:gd name="connsiteY8" fmla="*/ 1107996 h 1107996"/>
                      <a:gd name="connsiteX9" fmla="*/ 574975 w 2053481"/>
                      <a:gd name="connsiteY9" fmla="*/ 1107996 h 1107996"/>
                      <a:gd name="connsiteX10" fmla="*/ 0 w 2053481"/>
                      <a:gd name="connsiteY10" fmla="*/ 1107996 h 1107996"/>
                      <a:gd name="connsiteX11" fmla="*/ 0 w 2053481"/>
                      <a:gd name="connsiteY11" fmla="*/ 531838 h 1107996"/>
                      <a:gd name="connsiteX12" fmla="*/ 0 w 2053481"/>
                      <a:gd name="connsiteY12" fmla="*/ 0 h 1107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53481" h="1107996" extrusionOk="0">
                        <a:moveTo>
                          <a:pt x="0" y="0"/>
                        </a:moveTo>
                        <a:cubicBezTo>
                          <a:pt x="165509" y="-53079"/>
                          <a:pt x="240152" y="8120"/>
                          <a:pt x="451766" y="0"/>
                        </a:cubicBezTo>
                        <a:cubicBezTo>
                          <a:pt x="663380" y="-8120"/>
                          <a:pt x="716390" y="55480"/>
                          <a:pt x="924066" y="0"/>
                        </a:cubicBezTo>
                        <a:cubicBezTo>
                          <a:pt x="1131742" y="-55480"/>
                          <a:pt x="1331563" y="32991"/>
                          <a:pt x="1478506" y="0"/>
                        </a:cubicBezTo>
                        <a:cubicBezTo>
                          <a:pt x="1625449" y="-32991"/>
                          <a:pt x="1885933" y="19945"/>
                          <a:pt x="2053481" y="0"/>
                        </a:cubicBezTo>
                        <a:cubicBezTo>
                          <a:pt x="2116790" y="160441"/>
                          <a:pt x="1989920" y="275972"/>
                          <a:pt x="2053481" y="531838"/>
                        </a:cubicBezTo>
                        <a:cubicBezTo>
                          <a:pt x="2117042" y="787704"/>
                          <a:pt x="2052378" y="968794"/>
                          <a:pt x="2053481" y="1107996"/>
                        </a:cubicBezTo>
                        <a:cubicBezTo>
                          <a:pt x="1929611" y="1130064"/>
                          <a:pt x="1659639" y="1082329"/>
                          <a:pt x="1540111" y="1107996"/>
                        </a:cubicBezTo>
                        <a:cubicBezTo>
                          <a:pt x="1420583" y="1133663"/>
                          <a:pt x="1199081" y="1095316"/>
                          <a:pt x="1088345" y="1107996"/>
                        </a:cubicBezTo>
                        <a:cubicBezTo>
                          <a:pt x="977609" y="1120676"/>
                          <a:pt x="787118" y="1081730"/>
                          <a:pt x="574975" y="1107996"/>
                        </a:cubicBezTo>
                        <a:cubicBezTo>
                          <a:pt x="362832" y="1134262"/>
                          <a:pt x="203791" y="1073744"/>
                          <a:pt x="0" y="1107996"/>
                        </a:cubicBezTo>
                        <a:cubicBezTo>
                          <a:pt x="-28806" y="961112"/>
                          <a:pt x="35579" y="787477"/>
                          <a:pt x="0" y="531838"/>
                        </a:cubicBezTo>
                        <a:cubicBezTo>
                          <a:pt x="-35579" y="276199"/>
                          <a:pt x="14796" y="235274"/>
                          <a:pt x="0" y="0"/>
                        </a:cubicBezTo>
                        <a:close/>
                      </a:path>
                    </a:pathLst>
                  </a:custGeom>
                  <ask:type>
                    <ask:lineSketchNone/>
                  </ask:type>
                </ask:lineSketchStyleProps>
              </a:ext>
            </a:extLst>
          </a:ln>
        </p:spPr>
        <p:txBody>
          <a:bodyPr wrap="square" rtlCol="0">
            <a:spAutoFit/>
          </a:bodyPr>
          <a:lstStyle/>
          <a:p>
            <a:pPr algn="ctr"/>
            <a:r>
              <a:rPr lang="en-GB" sz="5400" b="1" dirty="0">
                <a:solidFill>
                  <a:schemeClr val="bg1"/>
                </a:solidFill>
              </a:rPr>
              <a:t>RESULTS</a:t>
            </a:r>
            <a:endParaRPr lang="en-GB" b="1" dirty="0">
              <a:solidFill>
                <a:schemeClr val="bg1"/>
              </a:solidFill>
            </a:endParaRPr>
          </a:p>
        </p:txBody>
      </p:sp>
      <p:sp>
        <p:nvSpPr>
          <p:cNvPr id="189" name="TextBox 188">
            <a:extLst>
              <a:ext uri="{FF2B5EF4-FFF2-40B4-BE49-F238E27FC236}">
                <a16:creationId xmlns:a16="http://schemas.microsoft.com/office/drawing/2014/main" id="{D9318C88-326B-4760-B963-542159FF3793}"/>
              </a:ext>
            </a:extLst>
          </p:cNvPr>
          <p:cNvSpPr txBox="1"/>
          <p:nvPr/>
        </p:nvSpPr>
        <p:spPr>
          <a:xfrm>
            <a:off x="11264485" y="29578996"/>
            <a:ext cx="13633105" cy="1446550"/>
          </a:xfrm>
          <a:prstGeom prst="rect">
            <a:avLst/>
          </a:prstGeom>
          <a:noFill/>
        </p:spPr>
        <p:txBody>
          <a:bodyPr wrap="square" rtlCol="0">
            <a:spAutoFit/>
          </a:bodyPr>
          <a:lstStyle/>
          <a:p>
            <a:pPr algn="ctr"/>
            <a:r>
              <a:rPr lang="en-GB" sz="4400" b="1" dirty="0"/>
              <a:t>Carbon Sequestration Rates (Metric Tons per tree) for Each Tree Species</a:t>
            </a:r>
          </a:p>
        </p:txBody>
      </p:sp>
      <p:sp>
        <p:nvSpPr>
          <p:cNvPr id="14" name="TextBox 13">
            <a:extLst>
              <a:ext uri="{FF2B5EF4-FFF2-40B4-BE49-F238E27FC236}">
                <a16:creationId xmlns:a16="http://schemas.microsoft.com/office/drawing/2014/main" id="{DBC650ED-D159-46F5-AA67-AC5F7ABC8E70}"/>
              </a:ext>
            </a:extLst>
          </p:cNvPr>
          <p:cNvSpPr txBox="1"/>
          <p:nvPr/>
        </p:nvSpPr>
        <p:spPr>
          <a:xfrm>
            <a:off x="25382666" y="30973663"/>
            <a:ext cx="4886199" cy="9571851"/>
          </a:xfrm>
          <a:prstGeom prst="rect">
            <a:avLst/>
          </a:prstGeom>
          <a:noFill/>
        </p:spPr>
        <p:txBody>
          <a:bodyPr wrap="square" rtlCol="0">
            <a:spAutoFit/>
          </a:bodyPr>
          <a:lstStyle/>
          <a:p>
            <a:pPr marL="285750" indent="-285750">
              <a:buFont typeface="Calibri" panose="020F0502020204030204" pitchFamily="34" charset="0"/>
              <a:buChar char="→"/>
            </a:pPr>
            <a:r>
              <a:rPr lang="en-GB" sz="4400" dirty="0"/>
              <a:t>Farlow Wood has sequestered a total of 2403.285Mg.</a:t>
            </a:r>
          </a:p>
          <a:p>
            <a:pPr marL="285750" indent="-285750">
              <a:buFont typeface="Calibri" panose="020F0502020204030204" pitchFamily="34" charset="0"/>
              <a:buChar char="→"/>
            </a:pPr>
            <a:endParaRPr lang="en-GB" sz="4400" dirty="0"/>
          </a:p>
          <a:p>
            <a:pPr marL="285750" indent="-285750">
              <a:buFont typeface="Calibri" panose="020F0502020204030204" pitchFamily="34" charset="0"/>
              <a:buChar char="→"/>
            </a:pPr>
            <a:r>
              <a:rPr lang="en-GB" sz="4400" dirty="0"/>
              <a:t>Oak species have the highest rate with 5.75Mg per tree and Rosaceae has the lowest at 0.23Mg.</a:t>
            </a:r>
          </a:p>
          <a:p>
            <a:pPr marL="285750" indent="-285750">
              <a:buFont typeface="Calibri" panose="020F0502020204030204" pitchFamily="34" charset="0"/>
              <a:buChar char="→"/>
            </a:pPr>
            <a:endParaRPr lang="en-GB" sz="4400" dirty="0"/>
          </a:p>
          <a:p>
            <a:pPr marL="285750" indent="-285750">
              <a:buFont typeface="Calibri" panose="020F0502020204030204" pitchFamily="34" charset="0"/>
              <a:buChar char="→"/>
            </a:pPr>
            <a:r>
              <a:rPr lang="en-GB" sz="4400" i="1" dirty="0"/>
              <a:t> </a:t>
            </a:r>
            <a:r>
              <a:rPr lang="en-GB" sz="4400" dirty="0"/>
              <a:t>Following a one-way ANOVA: </a:t>
            </a:r>
            <a:r>
              <a:rPr lang="en-GB" sz="4400" i="1" dirty="0"/>
              <a:t> P &lt; </a:t>
            </a:r>
            <a:r>
              <a:rPr lang="en-GB" sz="4400" dirty="0"/>
              <a:t>3.54x10-15. </a:t>
            </a:r>
          </a:p>
        </p:txBody>
      </p:sp>
      <p:sp>
        <p:nvSpPr>
          <p:cNvPr id="20" name="TextBox 19">
            <a:extLst>
              <a:ext uri="{FF2B5EF4-FFF2-40B4-BE49-F238E27FC236}">
                <a16:creationId xmlns:a16="http://schemas.microsoft.com/office/drawing/2014/main" id="{51CD002D-78A5-40E3-9C5C-19CEE96787EA}"/>
              </a:ext>
            </a:extLst>
          </p:cNvPr>
          <p:cNvSpPr txBox="1"/>
          <p:nvPr/>
        </p:nvSpPr>
        <p:spPr>
          <a:xfrm flipH="1">
            <a:off x="-75467" y="30542519"/>
            <a:ext cx="9749338" cy="12464951"/>
          </a:xfrm>
          <a:prstGeom prst="rect">
            <a:avLst/>
          </a:prstGeom>
          <a:noFill/>
        </p:spPr>
        <p:txBody>
          <a:bodyPr wrap="square" rtlCol="0">
            <a:spAutoFit/>
          </a:bodyPr>
          <a:lstStyle/>
          <a:p>
            <a:pPr marL="571500" indent="-571500">
              <a:buFont typeface="Calibri" panose="020F0502020204030204" pitchFamily="34" charset="0"/>
              <a:buChar char="→"/>
            </a:pPr>
            <a:r>
              <a:rPr lang="en-GB" sz="4200" dirty="0"/>
              <a:t>Results show that species does have an effect on sequestration rates and with the analysis being statistically significant we can accept the alternative hypothesis.</a:t>
            </a:r>
          </a:p>
          <a:p>
            <a:pPr marL="571500" indent="-571500">
              <a:buFont typeface="Calibri" panose="020F0502020204030204" pitchFamily="34" charset="0"/>
              <a:buChar char="→"/>
            </a:pPr>
            <a:endParaRPr lang="en-GB" sz="4200" dirty="0"/>
          </a:p>
          <a:p>
            <a:pPr marL="571500" indent="-571500">
              <a:buFont typeface="Calibri" panose="020F0502020204030204" pitchFamily="34" charset="0"/>
              <a:buChar char="→"/>
            </a:pPr>
            <a:r>
              <a:rPr lang="en-GB" sz="4200" dirty="0"/>
              <a:t>Difference can be due to many factors: Above-ground biomass amounts. The larger above-ground biomass amount, the higher the carbon sequestration rate due to more pores on leaves, stems etc. [4}</a:t>
            </a:r>
          </a:p>
          <a:p>
            <a:pPr marL="571500" indent="-571500">
              <a:buFont typeface="Calibri" panose="020F0502020204030204" pitchFamily="34" charset="0"/>
              <a:buChar char="→"/>
            </a:pPr>
            <a:endParaRPr lang="en-GB" sz="4200" dirty="0"/>
          </a:p>
          <a:p>
            <a:pPr marL="571500" indent="-571500">
              <a:buFont typeface="Calibri" panose="020F0502020204030204" pitchFamily="34" charset="0"/>
              <a:buChar char="→"/>
            </a:pPr>
            <a:r>
              <a:rPr lang="en-GB" sz="4200" dirty="0"/>
              <a:t>Other factors include different species have different leaf emergence rates i.e. some may be earlier than others therefore having longer </a:t>
            </a:r>
            <a:r>
              <a:rPr lang="en-GB" sz="4200"/>
              <a:t>to sequester.[</a:t>
            </a:r>
            <a:r>
              <a:rPr lang="en-GB" sz="4200" dirty="0"/>
              <a:t>5]</a:t>
            </a:r>
          </a:p>
          <a:p>
            <a:endParaRPr lang="en-GB" sz="4400" dirty="0"/>
          </a:p>
          <a:p>
            <a:pPr marL="571500" indent="-571500">
              <a:buFont typeface="Arial" panose="020B0604020202020204" pitchFamily="34" charset="0"/>
              <a:buChar char="•"/>
            </a:pPr>
            <a:endParaRPr lang="en-GB" sz="4400" dirty="0"/>
          </a:p>
          <a:p>
            <a:pPr marL="571500" indent="-571500">
              <a:buFont typeface="Arial" panose="020B0604020202020204" pitchFamily="34" charset="0"/>
              <a:buChar char="•"/>
            </a:pPr>
            <a:endParaRPr lang="en-GB" sz="4400" dirty="0"/>
          </a:p>
        </p:txBody>
      </p:sp>
      <p:pic>
        <p:nvPicPr>
          <p:cNvPr id="32" name="Graphic 31" descr="Leaf">
            <a:extLst>
              <a:ext uri="{FF2B5EF4-FFF2-40B4-BE49-F238E27FC236}">
                <a16:creationId xmlns:a16="http://schemas.microsoft.com/office/drawing/2014/main" id="{45EC7681-DBD6-48A5-A684-B20D5E8E429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393740">
            <a:off x="6559744" y="28668953"/>
            <a:ext cx="2345118" cy="2345118"/>
          </a:xfrm>
          <a:prstGeom prst="rect">
            <a:avLst/>
          </a:prstGeom>
        </p:spPr>
      </p:pic>
      <p:pic>
        <p:nvPicPr>
          <p:cNvPr id="34" name="Picture 33">
            <a:extLst>
              <a:ext uri="{FF2B5EF4-FFF2-40B4-BE49-F238E27FC236}">
                <a16:creationId xmlns:a16="http://schemas.microsoft.com/office/drawing/2014/main" id="{72FF45A6-D56C-4DCA-A1F7-6EC09F8A8573}"/>
              </a:ext>
            </a:extLst>
          </p:cNvPr>
          <p:cNvPicPr>
            <a:picLocks noChangeAspect="1"/>
          </p:cNvPicPr>
          <p:nvPr/>
        </p:nvPicPr>
        <p:blipFill rotWithShape="1">
          <a:blip r:embed="rId25"/>
          <a:srcRect t="1" r="66330" b="-2772"/>
          <a:stretch/>
        </p:blipFill>
        <p:spPr>
          <a:xfrm>
            <a:off x="1750628" y="3322337"/>
            <a:ext cx="1679973" cy="1662989"/>
          </a:xfrm>
          <a:prstGeom prst="rect">
            <a:avLst/>
          </a:prstGeom>
        </p:spPr>
      </p:pic>
    </p:spTree>
    <p:extLst>
      <p:ext uri="{BB962C8B-B14F-4D97-AF65-F5344CB8AC3E}">
        <p14:creationId xmlns:p14="http://schemas.microsoft.com/office/powerpoint/2010/main" val="3991382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554</TotalTime>
  <Words>635</Words>
  <Application>Microsoft Office PowerPoint</Application>
  <PresentationFormat>Custom</PresentationFormat>
  <Paragraphs>66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Shauna Conaghan</dc:creator>
  <cp:lastModifiedBy>Shauna Conaghan</cp:lastModifiedBy>
  <cp:revision>48</cp:revision>
  <dcterms:created xsi:type="dcterms:W3CDTF">2020-10-15T19:08:03Z</dcterms:created>
  <dcterms:modified xsi:type="dcterms:W3CDTF">2020-10-16T16:50:21Z</dcterms:modified>
</cp:coreProperties>
</file>